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16"/>
  </p:notesMasterIdLst>
  <p:sldIdLst>
    <p:sldId id="260" r:id="rId2"/>
    <p:sldId id="275" r:id="rId3"/>
    <p:sldId id="276" r:id="rId4"/>
    <p:sldId id="261" r:id="rId5"/>
    <p:sldId id="262" r:id="rId6"/>
    <p:sldId id="279" r:id="rId7"/>
    <p:sldId id="283" r:id="rId8"/>
    <p:sldId id="284" r:id="rId9"/>
    <p:sldId id="264" r:id="rId10"/>
    <p:sldId id="281" r:id="rId11"/>
    <p:sldId id="282" r:id="rId12"/>
    <p:sldId id="285" r:id="rId13"/>
    <p:sldId id="268" r:id="rId14"/>
    <p:sldId id="277" r:id="rId15"/>
  </p:sldIdLst>
  <p:sldSz cx="12192000" cy="6858000"/>
  <p:notesSz cx="7102475" cy="9388475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660"/>
  </p:normalViewPr>
  <p:slideViewPr>
    <p:cSldViewPr snapToGrid="0">
      <p:cViewPr varScale="1">
        <p:scale>
          <a:sx n="89" d="100"/>
          <a:sy n="89" d="100"/>
        </p:scale>
        <p:origin x="2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01DE8BB7-DF90-4BA9-AEC8-6401D4D34D77}" type="datetimeFigureOut">
              <a:rPr lang="es-EC" smtClean="0"/>
              <a:t>6/5/2024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EFA2F97-C548-420F-9E6C-6826830ED56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5960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8035-6866-4569-A29B-3F77259F2AC1}" type="datetimeFigureOut">
              <a:rPr lang="es-EC" smtClean="0"/>
              <a:t>6/5/2024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AA6B8FF-851C-4A5B-97B8-91D11BD2D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7310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8035-6866-4569-A29B-3F77259F2AC1}" type="datetimeFigureOut">
              <a:rPr lang="es-EC" smtClean="0"/>
              <a:t>6/5/2024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AA6B8FF-851C-4A5B-97B8-91D11BD2D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91266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8035-6866-4569-A29B-3F77259F2AC1}" type="datetimeFigureOut">
              <a:rPr lang="es-EC" smtClean="0"/>
              <a:t>6/5/2024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AA6B8FF-851C-4A5B-97B8-91D11BD2DA96}" type="slidenum">
              <a:rPr lang="es-EC" smtClean="0"/>
              <a:t>‹Nº›</a:t>
            </a:fld>
            <a:endParaRPr lang="es-EC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2786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8035-6866-4569-A29B-3F77259F2AC1}" type="datetimeFigureOut">
              <a:rPr lang="es-EC" smtClean="0"/>
              <a:t>6/5/2024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AA6B8FF-851C-4A5B-97B8-91D11BD2D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5930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8035-6866-4569-A29B-3F77259F2AC1}" type="datetimeFigureOut">
              <a:rPr lang="es-EC" smtClean="0"/>
              <a:t>6/5/2024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AA6B8FF-851C-4A5B-97B8-91D11BD2DA96}" type="slidenum">
              <a:rPr lang="es-EC" smtClean="0"/>
              <a:t>‹Nº›</a:t>
            </a:fld>
            <a:endParaRPr lang="es-EC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5907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8035-6866-4569-A29B-3F77259F2AC1}" type="datetimeFigureOut">
              <a:rPr lang="es-EC" smtClean="0"/>
              <a:t>6/5/2024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AA6B8FF-851C-4A5B-97B8-91D11BD2D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43482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8035-6866-4569-A29B-3F77259F2AC1}" type="datetimeFigureOut">
              <a:rPr lang="es-EC" smtClean="0"/>
              <a:t>6/5/2024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B8FF-851C-4A5B-97B8-91D11BD2D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1741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8035-6866-4569-A29B-3F77259F2AC1}" type="datetimeFigureOut">
              <a:rPr lang="es-EC" smtClean="0"/>
              <a:t>6/5/2024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B8FF-851C-4A5B-97B8-91D11BD2D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87442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8035-6866-4569-A29B-3F77259F2AC1}" type="datetimeFigureOut">
              <a:rPr lang="es-EC" smtClean="0"/>
              <a:t>6/5/2024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B8FF-851C-4A5B-97B8-91D11BD2D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9760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8035-6866-4569-A29B-3F77259F2AC1}" type="datetimeFigureOut">
              <a:rPr lang="es-EC" smtClean="0"/>
              <a:t>6/5/2024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AA6B8FF-851C-4A5B-97B8-91D11BD2D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96348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8035-6866-4569-A29B-3F77259F2AC1}" type="datetimeFigureOut">
              <a:rPr lang="es-EC" smtClean="0"/>
              <a:t>6/5/2024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AA6B8FF-851C-4A5B-97B8-91D11BD2D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03253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8035-6866-4569-A29B-3F77259F2AC1}" type="datetimeFigureOut">
              <a:rPr lang="es-EC" smtClean="0"/>
              <a:t>6/5/2024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AA6B8FF-851C-4A5B-97B8-91D11BD2D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0741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8035-6866-4569-A29B-3F77259F2AC1}" type="datetimeFigureOut">
              <a:rPr lang="es-EC" smtClean="0"/>
              <a:t>6/5/2024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B8FF-851C-4A5B-97B8-91D11BD2D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6698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8035-6866-4569-A29B-3F77259F2AC1}" type="datetimeFigureOut">
              <a:rPr lang="es-EC" smtClean="0"/>
              <a:t>6/5/2024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B8FF-851C-4A5B-97B8-91D11BD2D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33881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8035-6866-4569-A29B-3F77259F2AC1}" type="datetimeFigureOut">
              <a:rPr lang="es-EC" smtClean="0"/>
              <a:t>6/5/2024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B8FF-851C-4A5B-97B8-91D11BD2D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52711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8035-6866-4569-A29B-3F77259F2AC1}" type="datetimeFigureOut">
              <a:rPr lang="es-EC" smtClean="0"/>
              <a:t>6/5/2024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AA6B8FF-851C-4A5B-97B8-91D11BD2D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9724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98035-6866-4569-A29B-3F77259F2AC1}" type="datetimeFigureOut">
              <a:rPr lang="es-EC" smtClean="0"/>
              <a:t>6/5/2024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AA6B8FF-851C-4A5B-97B8-91D11BD2DA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5289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2589213" y="5176434"/>
            <a:ext cx="8915399" cy="727228"/>
          </a:xfrm>
        </p:spPr>
        <p:txBody>
          <a:bodyPr>
            <a:normAutofit/>
          </a:bodyPr>
          <a:lstStyle/>
          <a:p>
            <a:pPr algn="ctr"/>
            <a:r>
              <a:rPr lang="es-MX" sz="2800" b="1" dirty="0"/>
              <a:t>COMISIÓN EQUIDAD-GÉNERO</a:t>
            </a:r>
            <a:endParaRPr lang="es-EC" sz="2800" dirty="0"/>
          </a:p>
        </p:txBody>
      </p:sp>
      <p:pic>
        <p:nvPicPr>
          <p:cNvPr id="5" name="image1.png"/>
          <p:cNvPicPr/>
          <p:nvPr/>
        </p:nvPicPr>
        <p:blipFill rotWithShape="1">
          <a:blip r:embed="rId2" cstate="print"/>
          <a:srcRect r="57928" b="93211"/>
          <a:stretch/>
        </p:blipFill>
        <p:spPr>
          <a:xfrm>
            <a:off x="2589213" y="1800744"/>
            <a:ext cx="8915399" cy="297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88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31" y="-219584"/>
            <a:ext cx="12974861" cy="7297168"/>
          </a:xfrm>
          <a:prstGeom prst="rect">
            <a:avLst/>
          </a:prstGeom>
        </p:spPr>
      </p:pic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>
          <a:xfrm>
            <a:off x="2539951" y="1895360"/>
            <a:ext cx="4313864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b="1" dirty="0"/>
              <a:t>Lic. </a:t>
            </a:r>
            <a:r>
              <a:rPr lang="es-MX" b="1" dirty="0" err="1"/>
              <a:t>Melani</a:t>
            </a:r>
            <a:r>
              <a:rPr lang="es-MX" b="1" dirty="0"/>
              <a:t> Montalvo </a:t>
            </a:r>
          </a:p>
          <a:p>
            <a:pPr marL="0" indent="0">
              <a:buNone/>
            </a:pPr>
            <a:endParaRPr lang="es-EC" dirty="0"/>
          </a:p>
        </p:txBody>
      </p:sp>
      <p:sp>
        <p:nvSpPr>
          <p:cNvPr id="9" name="Marcador de contenido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C" dirty="0"/>
          </a:p>
        </p:txBody>
      </p:sp>
      <p:sp>
        <p:nvSpPr>
          <p:cNvPr id="6" name="Títu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b="1" dirty="0"/>
              <a:t>PROYECTO </a:t>
            </a:r>
            <a:br>
              <a:rPr lang="es-MX" b="1" dirty="0"/>
            </a:br>
            <a:r>
              <a:rPr lang="es-MX" b="1" dirty="0"/>
              <a:t>OFICINAS EQUIDAD Y GÉNERO</a:t>
            </a:r>
            <a:endParaRPr lang="es-EC" b="1" dirty="0"/>
          </a:p>
        </p:txBody>
      </p:sp>
      <p:pic>
        <p:nvPicPr>
          <p:cNvPr id="3" name="image21.png">
            <a:extLst>
              <a:ext uri="{FF2B5EF4-FFF2-40B4-BE49-F238E27FC236}">
                <a16:creationId xmlns:a16="http://schemas.microsoft.com/office/drawing/2014/main" id="{33A1558F-1D22-F51E-C033-0459218357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795" y="2330379"/>
            <a:ext cx="3120448" cy="2772411"/>
          </a:xfrm>
          <a:prstGeom prst="rect">
            <a:avLst/>
          </a:prstGeom>
        </p:spPr>
      </p:pic>
      <p:pic>
        <p:nvPicPr>
          <p:cNvPr id="5" name="image23.png">
            <a:extLst>
              <a:ext uri="{FF2B5EF4-FFF2-40B4-BE49-F238E27FC236}">
                <a16:creationId xmlns:a16="http://schemas.microsoft.com/office/drawing/2014/main" id="{E76F8E76-D627-C3C5-1167-0A5F24A6ADE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92215" y="2330379"/>
            <a:ext cx="3298532" cy="4250111"/>
          </a:xfrm>
          <a:prstGeom prst="rect">
            <a:avLst/>
          </a:prstGeom>
        </p:spPr>
      </p:pic>
      <p:pic>
        <p:nvPicPr>
          <p:cNvPr id="7" name="image24.png">
            <a:extLst>
              <a:ext uri="{FF2B5EF4-FFF2-40B4-BE49-F238E27FC236}">
                <a16:creationId xmlns:a16="http://schemas.microsoft.com/office/drawing/2014/main" id="{DEE376F9-6414-E7A7-A30E-7F03191092C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78506" y="2319858"/>
            <a:ext cx="2843623" cy="285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78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4737" y="0"/>
            <a:ext cx="12974861" cy="7297168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EJE SOCIAL</a:t>
            </a:r>
            <a:endParaRPr lang="es-EC" dirty="0"/>
          </a:p>
        </p:txBody>
      </p:sp>
      <p:sp>
        <p:nvSpPr>
          <p:cNvPr id="9" name="Marcador de contenido 8"/>
          <p:cNvSpPr>
            <a:spLocks noGrp="1"/>
          </p:cNvSpPr>
          <p:nvPr>
            <p:ph sz="half" idx="2"/>
          </p:nvPr>
        </p:nvSpPr>
        <p:spPr>
          <a:xfrm>
            <a:off x="7757651" y="2405260"/>
            <a:ext cx="3746959" cy="3498583"/>
          </a:xfrm>
        </p:spPr>
        <p:txBody>
          <a:bodyPr>
            <a:normAutofit/>
          </a:bodyPr>
          <a:lstStyle/>
          <a:p>
            <a:pPr algn="just"/>
            <a:r>
              <a:rPr lang="es-MX" sz="2000" dirty="0"/>
              <a:t>Actividades referentes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</a:t>
            </a:r>
            <a:r>
              <a:rPr lang="es-ES" sz="2000" spc="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s-ES" sz="2000" spc="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niños</a:t>
            </a:r>
            <a:r>
              <a:rPr lang="es-ES" sz="2000" spc="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2000" spc="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s-ES" sz="2000" spc="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CDIS</a:t>
            </a:r>
            <a:r>
              <a:rPr lang="es-ES" sz="2000" spc="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sobre</a:t>
            </a:r>
            <a:r>
              <a:rPr lang="es-ES" sz="2000" spc="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2000" spc="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alimentación</a:t>
            </a:r>
            <a:r>
              <a:rPr lang="es-ES" sz="2000" spc="-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 no estaban recibiendo.</a:t>
            </a:r>
            <a:r>
              <a:rPr lang="es-MX" sz="2000" dirty="0"/>
              <a:t> </a:t>
            </a:r>
            <a:endParaRPr lang="es-EC" sz="20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5" name="image2.png">
            <a:extLst>
              <a:ext uri="{FF2B5EF4-FFF2-40B4-BE49-F238E27FC236}">
                <a16:creationId xmlns:a16="http://schemas.microsoft.com/office/drawing/2014/main" id="{909C601F-753C-E967-9A63-9725B4C54A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26356" y="1467795"/>
            <a:ext cx="3333135" cy="5119818"/>
          </a:xfrm>
          <a:prstGeom prst="rect">
            <a:avLst/>
          </a:prstGeom>
        </p:spPr>
      </p:pic>
      <p:pic>
        <p:nvPicPr>
          <p:cNvPr id="6" name="image13.png">
            <a:extLst>
              <a:ext uri="{FF2B5EF4-FFF2-40B4-BE49-F238E27FC236}">
                <a16:creationId xmlns:a16="http://schemas.microsoft.com/office/drawing/2014/main" id="{C59DCD64-4E4C-3361-4361-386EBF12FD2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52046" y="1467796"/>
            <a:ext cx="3316605" cy="511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58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6076" y="-439168"/>
            <a:ext cx="12974861" cy="7297168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201037" y="173390"/>
            <a:ext cx="8911687" cy="1280890"/>
          </a:xfrm>
        </p:spPr>
        <p:txBody>
          <a:bodyPr/>
          <a:lstStyle/>
          <a:p>
            <a:pPr algn="ctr"/>
            <a:r>
              <a:rPr lang="es-MX" dirty="0"/>
              <a:t>EJE SOCIAL</a:t>
            </a:r>
            <a:endParaRPr lang="es-EC" dirty="0"/>
          </a:p>
        </p:txBody>
      </p:sp>
      <p:sp>
        <p:nvSpPr>
          <p:cNvPr id="9" name="Marcador de contenido 8"/>
          <p:cNvSpPr>
            <a:spLocks noGrp="1"/>
          </p:cNvSpPr>
          <p:nvPr>
            <p:ph sz="half" idx="2"/>
          </p:nvPr>
        </p:nvSpPr>
        <p:spPr>
          <a:xfrm>
            <a:off x="8645649" y="2126222"/>
            <a:ext cx="2858962" cy="2386784"/>
          </a:xfrm>
        </p:spPr>
        <p:txBody>
          <a:bodyPr/>
          <a:lstStyle/>
          <a:p>
            <a:pPr algn="just"/>
            <a:r>
              <a:rPr lang="es-ES" sz="1800" spc="-5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Visita</a:t>
            </a:r>
            <a:r>
              <a:rPr lang="es-ES" sz="1800" spc="-6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1800" spc="-5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</a:t>
            </a:r>
            <a:r>
              <a:rPr lang="es-ES" sz="1800" spc="-6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1800" spc="-5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la</a:t>
            </a:r>
            <a:r>
              <a:rPr lang="es-ES" sz="1800" spc="-6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1800" spc="-5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fundación</a:t>
            </a:r>
            <a:r>
              <a:rPr lang="es-ES" sz="1800" spc="-6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1800" spc="-5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JEFTE</a:t>
            </a:r>
            <a:r>
              <a:rPr lang="es-ES" sz="1800" spc="-55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1800" spc="-5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donde</a:t>
            </a:r>
            <a:r>
              <a:rPr lang="es-ES" sz="1800" spc="-6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1800" spc="-5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se</a:t>
            </a:r>
            <a:r>
              <a:rPr lang="es-ES" sz="1800" spc="-6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1800" spc="-5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pudo</a:t>
            </a:r>
            <a:r>
              <a:rPr lang="es-ES" sz="1800" spc="-6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compartir</a:t>
            </a:r>
            <a:r>
              <a:rPr lang="es-ES" sz="1800" spc="-55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un</a:t>
            </a:r>
            <a:r>
              <a:rPr lang="es-ES" sz="1800" spc="-6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tiempo</a:t>
            </a:r>
            <a:r>
              <a:rPr lang="es-ES" sz="1800" spc="-6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con</a:t>
            </a:r>
            <a:r>
              <a:rPr lang="es-ES" sz="1800" spc="-6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todas</a:t>
            </a:r>
            <a:r>
              <a:rPr lang="es-ES" sz="1800" spc="-6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las</a:t>
            </a:r>
            <a:r>
              <a:rPr lang="es-ES" sz="1800" spc="-55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personas</a:t>
            </a:r>
            <a:r>
              <a:rPr lang="es-ES" sz="1800" spc="-235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que</a:t>
            </a:r>
            <a:r>
              <a:rPr lang="es-ES" sz="1800" spc="-1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necesitan</a:t>
            </a:r>
            <a:r>
              <a:rPr lang="es-ES" sz="1800" spc="-5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de</a:t>
            </a:r>
            <a:r>
              <a:rPr lang="es-ES" sz="1800" spc="-1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atención</a:t>
            </a:r>
            <a:r>
              <a:rPr lang="es-ES" sz="1800" spc="-5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para</a:t>
            </a:r>
            <a:r>
              <a:rPr lang="es-ES" sz="1800" spc="-5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tratar</a:t>
            </a:r>
            <a:r>
              <a:rPr lang="es-ES" sz="1800" spc="-1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el</a:t>
            </a:r>
            <a:r>
              <a:rPr lang="es-ES" sz="1800" spc="-5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alcoholismo.</a:t>
            </a:r>
            <a:endParaRPr lang="es-EC" sz="1800" dirty="0"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endParaRPr lang="es-EC" dirty="0"/>
          </a:p>
        </p:txBody>
      </p:sp>
      <p:pic>
        <p:nvPicPr>
          <p:cNvPr id="5" name="image14.png">
            <a:extLst>
              <a:ext uri="{FF2B5EF4-FFF2-40B4-BE49-F238E27FC236}">
                <a16:creationId xmlns:a16="http://schemas.microsoft.com/office/drawing/2014/main" id="{7CB72FE2-C2E7-684B-F909-E215AADD98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201037" y="910773"/>
            <a:ext cx="3205317" cy="5399035"/>
          </a:xfrm>
          <a:prstGeom prst="rect">
            <a:avLst/>
          </a:prstGeom>
        </p:spPr>
      </p:pic>
      <p:grpSp>
        <p:nvGrpSpPr>
          <p:cNvPr id="12" name="Group 2">
            <a:extLst>
              <a:ext uri="{FF2B5EF4-FFF2-40B4-BE49-F238E27FC236}">
                <a16:creationId xmlns:a16="http://schemas.microsoft.com/office/drawing/2014/main" id="{C50E0EAE-9D0D-A3E5-44DE-FAF17CCAADAC}"/>
              </a:ext>
            </a:extLst>
          </p:cNvPr>
          <p:cNvGrpSpPr>
            <a:grpSpLocks/>
          </p:cNvGrpSpPr>
          <p:nvPr/>
        </p:nvGrpSpPr>
        <p:grpSpPr bwMode="auto">
          <a:xfrm>
            <a:off x="4406354" y="910773"/>
            <a:ext cx="4239295" cy="5442418"/>
            <a:chOff x="109" y="3854"/>
            <a:chExt cx="6518" cy="7152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EC16BC6A-41CD-973B-13D7-B3EE16CAA9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" y="3854"/>
              <a:ext cx="5443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39AF44F9-1F6C-6386-4420-388CFB4726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" y="7038"/>
              <a:ext cx="6518" cy="3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7587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31" y="-439168"/>
            <a:ext cx="12974861" cy="7297168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201037" y="173390"/>
            <a:ext cx="8911687" cy="1280890"/>
          </a:xfrm>
        </p:spPr>
        <p:txBody>
          <a:bodyPr/>
          <a:lstStyle/>
          <a:p>
            <a:r>
              <a:rPr lang="es-MX" dirty="0"/>
              <a:t>DULCE NAVIDAD</a:t>
            </a:r>
            <a:endParaRPr lang="es-EC" dirty="0"/>
          </a:p>
        </p:txBody>
      </p:sp>
      <p:sp>
        <p:nvSpPr>
          <p:cNvPr id="9" name="Marcador de contenido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dirty="0"/>
              <a:t>Donación de fundas de caramelos para los diversos eventos navideños de la parroquia.</a:t>
            </a:r>
          </a:p>
          <a:p>
            <a:r>
              <a:rPr lang="es-MX" dirty="0"/>
              <a:t> SIEMPRE PENSANDO EN REGALAR UNA SONRISA A LOS NIÑOS DE LA PARROQUIA.</a:t>
            </a:r>
            <a:endParaRPr lang="es-EC" dirty="0"/>
          </a:p>
        </p:txBody>
      </p:sp>
      <p:pic>
        <p:nvPicPr>
          <p:cNvPr id="6" name="image8.png"/>
          <p:cNvPicPr>
            <a:picLocks noGrp="1"/>
          </p:cNvPicPr>
          <p:nvPr>
            <p:ph sz="half" idx="1"/>
          </p:nvPr>
        </p:nvPicPr>
        <p:blipFill rotWithShape="1">
          <a:blip r:embed="rId3" cstate="print"/>
          <a:srcRect t="49770"/>
          <a:stretch/>
        </p:blipFill>
        <p:spPr>
          <a:xfrm>
            <a:off x="1717935" y="1091381"/>
            <a:ext cx="4393993" cy="517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00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31" y="-219584"/>
            <a:ext cx="12974861" cy="7297168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b="1" dirty="0"/>
              <a:t>OBRAS EJECUTADAS</a:t>
            </a:r>
            <a:r>
              <a:rPr lang="es-MX" dirty="0"/>
              <a:t/>
            </a:r>
            <a:br>
              <a:rPr lang="es-MX" dirty="0"/>
            </a:br>
            <a:endParaRPr lang="es-EC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1" name="image1.jpeg">
            <a:extLst>
              <a:ext uri="{FF2B5EF4-FFF2-40B4-BE49-F238E27FC236}">
                <a16:creationId xmlns:a16="http://schemas.microsoft.com/office/drawing/2014/main" id="{D9A582D2-A332-F227-D070-70C96DC9A6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1855" t="56654" r="8158" b="21694"/>
          <a:stretch/>
        </p:blipFill>
        <p:spPr bwMode="auto">
          <a:xfrm>
            <a:off x="421065" y="1337188"/>
            <a:ext cx="5479072" cy="42488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1.jpeg">
            <a:extLst>
              <a:ext uri="{FF2B5EF4-FFF2-40B4-BE49-F238E27FC236}">
                <a16:creationId xmlns:a16="http://schemas.microsoft.com/office/drawing/2014/main" id="{3403746C-FD1E-3D31-556C-DFB2EBC05E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1855" t="80214" r="8158" b="15161"/>
          <a:stretch/>
        </p:blipFill>
        <p:spPr bwMode="auto">
          <a:xfrm>
            <a:off x="6167421" y="1430694"/>
            <a:ext cx="5603514" cy="657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77564E60-6D72-63E5-1FD4-4403557AB5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0" t="21321" r="16603" b="57358"/>
          <a:stretch/>
        </p:blipFill>
        <p:spPr bwMode="auto">
          <a:xfrm>
            <a:off x="6545922" y="2585884"/>
            <a:ext cx="5603513" cy="30009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6740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31" y="-219584"/>
            <a:ext cx="12974861" cy="7297168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b="1" dirty="0"/>
              <a:t>PROYECTO </a:t>
            </a:r>
            <a:br>
              <a:rPr lang="es-MX" b="1" dirty="0"/>
            </a:br>
            <a:r>
              <a:rPr lang="es-MX" b="1" dirty="0"/>
              <a:t>OFICINAS EQUIDAD Y GÉNERO</a:t>
            </a:r>
            <a:r>
              <a:rPr lang="es-MX"/>
              <a:t/>
            </a:r>
            <a:br>
              <a:rPr lang="es-MX"/>
            </a:br>
            <a:endParaRPr lang="es-EC" dirty="0"/>
          </a:p>
        </p:txBody>
      </p:sp>
      <p:sp>
        <p:nvSpPr>
          <p:cNvPr id="9" name="Marcador de contenido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es-MX" dirty="0"/>
              <a:t>Inicia la adecuación de instalaciones para implementar las oficinas de equidad y género.</a:t>
            </a:r>
          </a:p>
          <a:p>
            <a:pPr algn="just"/>
            <a:r>
              <a:rPr lang="es-MX" dirty="0"/>
              <a:t>Adecuación de puertas, compra de mobiliario, adecuación de pisos, instalaciones eléctricas, tumbar paredes, colocación de puertas e instalación de baños.</a:t>
            </a:r>
          </a:p>
          <a:p>
            <a:endParaRPr lang="es-EC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1" name="image2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5" t="65009" r="37828" b="20732"/>
          <a:stretch/>
        </p:blipFill>
        <p:spPr bwMode="auto">
          <a:xfrm>
            <a:off x="1163781" y="1943767"/>
            <a:ext cx="2563192" cy="1823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arcador de contenido 11"/>
          <p:cNvPicPr>
            <a:picLocks noGrp="1"/>
          </p:cNvPicPr>
          <p:nvPr>
            <p:ph sz="half" idx="1"/>
          </p:nvPr>
        </p:nvPicPr>
        <p:blipFill rotWithShape="1">
          <a:blip r:embed="rId4"/>
          <a:srcRect l="52916" t="31605" r="33179" b="48830"/>
          <a:stretch/>
        </p:blipFill>
        <p:spPr bwMode="auto">
          <a:xfrm>
            <a:off x="3726973" y="1905000"/>
            <a:ext cx="2542946" cy="2012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3.jpeg"/>
          <p:cNvPicPr>
            <a:picLocks/>
          </p:cNvPicPr>
          <p:nvPr/>
        </p:nvPicPr>
        <p:blipFill rotWithShape="1">
          <a:blip r:embed="rId5" cstate="print"/>
          <a:srcRect l="33368" t="13485" r="38558" b="71814"/>
          <a:stretch/>
        </p:blipFill>
        <p:spPr bwMode="auto">
          <a:xfrm>
            <a:off x="1162468" y="3806158"/>
            <a:ext cx="2564505" cy="1886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/>
          <p:cNvPicPr/>
          <p:nvPr/>
        </p:nvPicPr>
        <p:blipFill rotWithShape="1">
          <a:blip r:embed="rId4"/>
          <a:srcRect l="67845" t="31605" r="18298" b="48578"/>
          <a:stretch/>
        </p:blipFill>
        <p:spPr bwMode="auto">
          <a:xfrm>
            <a:off x="3726973" y="3806158"/>
            <a:ext cx="2513176" cy="1888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75753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31" y="-209752"/>
            <a:ext cx="12974861" cy="7297168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b="1" dirty="0"/>
              <a:t>PROYECTO </a:t>
            </a:r>
            <a:br>
              <a:rPr lang="es-MX" b="1" dirty="0"/>
            </a:br>
            <a:r>
              <a:rPr lang="es-MX" b="1" dirty="0"/>
              <a:t>OFICINAS EQUIDAD Y GÉNERO</a:t>
            </a:r>
            <a:r>
              <a:rPr lang="es-MX" dirty="0"/>
              <a:t/>
            </a:r>
            <a:br>
              <a:rPr lang="es-MX" dirty="0"/>
            </a:br>
            <a:endParaRPr lang="es-EC" dirty="0"/>
          </a:p>
        </p:txBody>
      </p:sp>
      <p:sp>
        <p:nvSpPr>
          <p:cNvPr id="9" name="Marcador de contenido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es-MX" dirty="0"/>
              <a:t>Instalación de equipo de computación, adecuación de redes, ampliación de sala de atención.</a:t>
            </a:r>
            <a:endParaRPr lang="es-EC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1" name="image4.jpe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4" t="62557" r="12313" b="7098"/>
          <a:stretch/>
        </p:blipFill>
        <p:spPr bwMode="auto">
          <a:xfrm>
            <a:off x="1183200" y="2316107"/>
            <a:ext cx="5373004" cy="4350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403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31" y="-219584"/>
            <a:ext cx="12974861" cy="7297168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b="1" dirty="0"/>
              <a:t>PROYECTO </a:t>
            </a:r>
            <a:br>
              <a:rPr lang="es-MX" b="1" dirty="0"/>
            </a:br>
            <a:r>
              <a:rPr lang="es-MX" b="1" dirty="0"/>
              <a:t>OFICINAS EQUIDAD Y GÉNERO</a:t>
            </a:r>
            <a:endParaRPr lang="es-EC" b="1" dirty="0"/>
          </a:p>
        </p:txBody>
      </p:sp>
      <p:sp>
        <p:nvSpPr>
          <p:cNvPr id="9" name="Marcador de contenido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es-ES" b="1" dirty="0"/>
              <a:t>Objetivo General</a:t>
            </a:r>
            <a:endParaRPr lang="es-EC" sz="2000" dirty="0"/>
          </a:p>
          <a:p>
            <a:pPr lvl="1" algn="just"/>
            <a:r>
              <a:rPr lang="es-ES" dirty="0"/>
              <a:t>Prevenir y erradicar la violencia de género contra la mujer, niños, jóvenes, adultos mayores.</a:t>
            </a:r>
            <a:endParaRPr lang="es-EC" sz="1400" dirty="0"/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s-ES" b="1" dirty="0"/>
              <a:t>Orientación psicológica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s-ES" b="1" dirty="0"/>
              <a:t>Asesoría jurídica</a:t>
            </a:r>
            <a:endParaRPr lang="es-EC" dirty="0"/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s-ES" b="1" dirty="0"/>
              <a:t>Psicopedagogía</a:t>
            </a:r>
            <a:endParaRPr lang="es-EC" dirty="0"/>
          </a:p>
          <a:p>
            <a:endParaRPr lang="es-EC" dirty="0"/>
          </a:p>
        </p:txBody>
      </p:sp>
      <p:pic>
        <p:nvPicPr>
          <p:cNvPr id="10" name="image5.jpeg"/>
          <p:cNvPicPr>
            <a:picLocks noGrp="1"/>
          </p:cNvPicPr>
          <p:nvPr>
            <p:ph sz="half" idx="1"/>
          </p:nvPr>
        </p:nvPicPr>
        <p:blipFill rotWithShape="1">
          <a:blip r:embed="rId3" cstate="print"/>
          <a:srcRect l="32459" t="27257" r="7755" b="30644"/>
          <a:stretch/>
        </p:blipFill>
        <p:spPr bwMode="auto">
          <a:xfrm>
            <a:off x="1514106" y="1904999"/>
            <a:ext cx="5130512" cy="4575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40360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31" y="-219584"/>
            <a:ext cx="12974861" cy="7297168"/>
          </a:xfrm>
          <a:prstGeom prst="rect">
            <a:avLst/>
          </a:prstGeom>
        </p:spPr>
      </p:pic>
      <p:sp>
        <p:nvSpPr>
          <p:cNvPr id="9" name="Marcador de contenido 8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44915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/>
              <a:t>ORIENTACIÓN PSICOLÓGICA</a:t>
            </a:r>
            <a:endParaRPr lang="es-EC" dirty="0"/>
          </a:p>
          <a:p>
            <a:r>
              <a:rPr lang="es-ES" dirty="0"/>
              <a:t>Atención a público en general temas de:</a:t>
            </a:r>
          </a:p>
          <a:p>
            <a:pPr marL="1085850" lvl="2" indent="-285750">
              <a:buFont typeface="Wingdings" panose="05000000000000000000" pitchFamily="2" charset="2"/>
              <a:buChar char="§"/>
            </a:pPr>
            <a:r>
              <a:rPr lang="es-ES" sz="1600" dirty="0"/>
              <a:t>Autoestima</a:t>
            </a:r>
            <a:endParaRPr lang="es-EC" sz="1600" dirty="0"/>
          </a:p>
          <a:p>
            <a:pPr marL="1085850" lvl="2" indent="-285750">
              <a:buFont typeface="Wingdings" panose="05000000000000000000" pitchFamily="2" charset="2"/>
              <a:buChar char="§"/>
            </a:pPr>
            <a:r>
              <a:rPr lang="es-ES" sz="1600" dirty="0"/>
              <a:t>Manejo de emociones</a:t>
            </a:r>
          </a:p>
          <a:p>
            <a:pPr marL="1085850" lvl="2" indent="-285750">
              <a:buFont typeface="Wingdings" panose="05000000000000000000" pitchFamily="2" charset="2"/>
              <a:buChar char="§"/>
            </a:pPr>
            <a:r>
              <a:rPr lang="es-ES" sz="1600" dirty="0"/>
              <a:t>Ansiedad</a:t>
            </a:r>
          </a:p>
          <a:p>
            <a:pPr marL="1085850" lvl="2" indent="-285750">
              <a:buFont typeface="Wingdings" panose="05000000000000000000" pitchFamily="2" charset="2"/>
              <a:buChar char="§"/>
            </a:pPr>
            <a:r>
              <a:rPr lang="es-ES" sz="1600" dirty="0"/>
              <a:t>Violencia</a:t>
            </a:r>
            <a:r>
              <a:rPr lang="es-ES" sz="1600" spc="-10" dirty="0"/>
              <a:t> </a:t>
            </a:r>
            <a:r>
              <a:rPr lang="es-ES" sz="1600" dirty="0"/>
              <a:t>intrafamiliar</a:t>
            </a:r>
            <a:endParaRPr lang="es-EC" dirty="0"/>
          </a:p>
          <a:p>
            <a:pPr marL="1085850" lvl="2" indent="-285750">
              <a:buFont typeface="Wingdings" panose="05000000000000000000" pitchFamily="2" charset="2"/>
              <a:buChar char="§"/>
            </a:pPr>
            <a:r>
              <a:rPr lang="es-ES" sz="1600" dirty="0"/>
              <a:t>Orientación</a:t>
            </a:r>
            <a:r>
              <a:rPr lang="es-ES" sz="1600" spc="-10" dirty="0"/>
              <a:t> </a:t>
            </a:r>
            <a:r>
              <a:rPr lang="es-ES" sz="1600" dirty="0"/>
              <a:t>ante</a:t>
            </a:r>
            <a:r>
              <a:rPr lang="es-ES" sz="1600" spc="-10" dirty="0"/>
              <a:t> </a:t>
            </a:r>
            <a:r>
              <a:rPr lang="es-ES" sz="1600" dirty="0"/>
              <a:t>diagnóstico,</a:t>
            </a:r>
            <a:r>
              <a:rPr lang="es-ES" sz="1600" spc="-5" dirty="0"/>
              <a:t> </a:t>
            </a:r>
            <a:r>
              <a:rPr lang="es-ES" sz="1600" dirty="0"/>
              <a:t>trastorno</a:t>
            </a:r>
            <a:r>
              <a:rPr lang="es-ES" sz="1600" spc="-5" dirty="0"/>
              <a:t> </a:t>
            </a:r>
            <a:r>
              <a:rPr lang="es-ES" sz="1600" dirty="0"/>
              <a:t>mixto</a:t>
            </a:r>
            <a:endParaRPr lang="es-EC" dirty="0"/>
          </a:p>
          <a:p>
            <a:pPr marL="1085850" lvl="2" indent="-285750">
              <a:buFont typeface="Wingdings" panose="05000000000000000000" pitchFamily="2" charset="2"/>
              <a:buChar char="§"/>
            </a:pPr>
            <a:r>
              <a:rPr lang="es-ES" sz="1600" dirty="0"/>
              <a:t>Ansiedad</a:t>
            </a:r>
            <a:endParaRPr lang="es-EC" dirty="0"/>
          </a:p>
          <a:p>
            <a:pPr marL="1085850" lvl="2" indent="-285750">
              <a:buFont typeface="Wingdings" panose="05000000000000000000" pitchFamily="2" charset="2"/>
              <a:buChar char="§"/>
            </a:pPr>
            <a:r>
              <a:rPr lang="es-ES" sz="1600" dirty="0"/>
              <a:t>Depresión</a:t>
            </a:r>
            <a:endParaRPr lang="es-EC" dirty="0"/>
          </a:p>
          <a:p>
            <a:endParaRPr lang="es-EC" sz="1600" dirty="0"/>
          </a:p>
          <a:p>
            <a:endParaRPr lang="es-EC" dirty="0"/>
          </a:p>
          <a:p>
            <a:endParaRPr lang="es-ES" b="1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MX" b="1" dirty="0"/>
              <a:t>Lic. Valery Cevallos</a:t>
            </a:r>
            <a:endParaRPr lang="es-EC" b="1" dirty="0"/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b="1" dirty="0"/>
              <a:t>PROYECTO </a:t>
            </a:r>
            <a:br>
              <a:rPr lang="es-MX" b="1" dirty="0"/>
            </a:br>
            <a:r>
              <a:rPr lang="es-MX" b="1" dirty="0"/>
              <a:t>OFICINAS EQUIDAD Y GÉNERO</a:t>
            </a:r>
            <a:endParaRPr lang="es-EC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189" y="2562611"/>
            <a:ext cx="5406887" cy="4055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8781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31" y="-219584"/>
            <a:ext cx="12974861" cy="7297168"/>
          </a:xfrm>
          <a:prstGeom prst="rect">
            <a:avLst/>
          </a:prstGeom>
        </p:spPr>
      </p:pic>
      <p:sp>
        <p:nvSpPr>
          <p:cNvPr id="9" name="Marcador de contenido 8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4491554"/>
          </a:xfrm>
        </p:spPr>
        <p:txBody>
          <a:bodyPr>
            <a:normAutofit/>
          </a:bodyPr>
          <a:lstStyle/>
          <a:p>
            <a:endParaRPr lang="es-EC" sz="1600" dirty="0"/>
          </a:p>
          <a:p>
            <a:endParaRPr lang="es-EC" dirty="0"/>
          </a:p>
          <a:p>
            <a:endParaRPr lang="es-ES" b="1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MX" b="1" dirty="0"/>
              <a:t>Lic. Valery Cevallos</a:t>
            </a:r>
            <a:endParaRPr lang="es-EC" b="1" dirty="0"/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b="1" dirty="0"/>
              <a:t>PROYECTO </a:t>
            </a:r>
            <a:br>
              <a:rPr lang="es-MX" b="1" dirty="0"/>
            </a:br>
            <a:r>
              <a:rPr lang="es-MX" b="1" dirty="0"/>
              <a:t>OFICINAS EQUIDAD Y GÉNERO</a:t>
            </a:r>
            <a:endParaRPr lang="es-EC" b="1" dirty="0"/>
          </a:p>
        </p:txBody>
      </p:sp>
      <p:pic>
        <p:nvPicPr>
          <p:cNvPr id="2" name="image5.png">
            <a:extLst>
              <a:ext uri="{FF2B5EF4-FFF2-40B4-BE49-F238E27FC236}">
                <a16:creationId xmlns:a16="http://schemas.microsoft.com/office/drawing/2014/main" id="{ED5FA95B-F992-A411-06A0-350260713B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33404"/>
          <a:stretch/>
        </p:blipFill>
        <p:spPr>
          <a:xfrm>
            <a:off x="2720395" y="2448929"/>
            <a:ext cx="3391534" cy="3618510"/>
          </a:xfrm>
          <a:prstGeom prst="rect">
            <a:avLst/>
          </a:prstGeom>
        </p:spPr>
      </p:pic>
      <p:pic>
        <p:nvPicPr>
          <p:cNvPr id="3" name="image6.png">
            <a:extLst>
              <a:ext uri="{FF2B5EF4-FFF2-40B4-BE49-F238E27FC236}">
                <a16:creationId xmlns:a16="http://schemas.microsoft.com/office/drawing/2014/main" id="{FF1AD9B6-C833-89F7-0263-7AA4ABBD0A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35019"/>
          <a:stretch/>
        </p:blipFill>
        <p:spPr>
          <a:xfrm>
            <a:off x="6111928" y="2448929"/>
            <a:ext cx="3572846" cy="367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31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31" y="-219584"/>
            <a:ext cx="12974861" cy="7297168"/>
          </a:xfrm>
          <a:prstGeom prst="rect">
            <a:avLst/>
          </a:prstGeom>
        </p:spPr>
      </p:pic>
      <p:sp>
        <p:nvSpPr>
          <p:cNvPr id="9" name="Marcador de contenido 8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4491554"/>
          </a:xfrm>
        </p:spPr>
        <p:txBody>
          <a:bodyPr>
            <a:normAutofit/>
          </a:bodyPr>
          <a:lstStyle/>
          <a:p>
            <a:endParaRPr lang="es-EC" sz="1600" dirty="0"/>
          </a:p>
          <a:p>
            <a:pPr marL="0" indent="0">
              <a:buNone/>
            </a:pPr>
            <a:r>
              <a:rPr lang="es-ES" b="1" dirty="0"/>
              <a:t>ASESORÍA JURÍDICA</a:t>
            </a:r>
            <a:endParaRPr lang="es-EC" dirty="0"/>
          </a:p>
          <a:p>
            <a:r>
              <a:rPr lang="es-ES" dirty="0"/>
              <a:t>Se ha brindado atención en temas como:</a:t>
            </a:r>
            <a:endParaRPr lang="es-EC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s-ES" sz="1800" dirty="0"/>
              <a:t>Divorcios</a:t>
            </a:r>
            <a:endParaRPr lang="es-EC" sz="1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s-ES" sz="1800" dirty="0"/>
              <a:t>Violencia intrafamiliar</a:t>
            </a:r>
            <a:endParaRPr lang="es-EC" sz="1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s-ES" sz="1800" dirty="0"/>
              <a:t>Pensiones alimenticias</a:t>
            </a:r>
            <a:endParaRPr lang="es-EC" sz="1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s-ES" sz="1800" dirty="0"/>
              <a:t>Problema de Terrenos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ES" sz="1800" dirty="0"/>
              <a:t>Problemas administrativos</a:t>
            </a:r>
            <a:endParaRPr lang="es-EC" sz="1800" dirty="0"/>
          </a:p>
          <a:p>
            <a:pPr marL="0" indent="0">
              <a:buNone/>
            </a:pPr>
            <a:r>
              <a:rPr lang="es-ES" b="1" dirty="0"/>
              <a:t>Un servicio gratuito a las personas de bajos recursos económicos.</a:t>
            </a:r>
            <a:endParaRPr lang="es-EC" b="1" dirty="0"/>
          </a:p>
          <a:p>
            <a:endParaRPr lang="es-ES" b="1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MX" b="1" dirty="0"/>
              <a:t>Abogado. </a:t>
            </a:r>
            <a:r>
              <a:rPr lang="es-MX" b="1" dirty="0" err="1"/>
              <a:t>Fulton</a:t>
            </a:r>
            <a:r>
              <a:rPr lang="es-MX" b="1" dirty="0"/>
              <a:t> </a:t>
            </a:r>
            <a:r>
              <a:rPr lang="es-MX" b="1" dirty="0" err="1"/>
              <a:t>Bahamontes</a:t>
            </a:r>
            <a:endParaRPr lang="es-EC" b="1" dirty="0"/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b="1" dirty="0"/>
              <a:t>PROYECTO </a:t>
            </a:r>
            <a:br>
              <a:rPr lang="es-MX" b="1" dirty="0"/>
            </a:br>
            <a:r>
              <a:rPr lang="es-MX" b="1" dirty="0"/>
              <a:t>OFICINAS EQUIDAD Y GÉNERO</a:t>
            </a:r>
            <a:endParaRPr lang="es-EC" b="1" dirty="0"/>
          </a:p>
        </p:txBody>
      </p:sp>
      <p:pic>
        <p:nvPicPr>
          <p:cNvPr id="6" name="image7.png"/>
          <p:cNvPicPr/>
          <p:nvPr/>
        </p:nvPicPr>
        <p:blipFill rotWithShape="1">
          <a:blip r:embed="rId3" cstate="print"/>
          <a:srcRect t="33375" r="1834"/>
          <a:stretch/>
        </p:blipFill>
        <p:spPr>
          <a:xfrm>
            <a:off x="2447315" y="2478157"/>
            <a:ext cx="3913728" cy="410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343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31" y="-219584"/>
            <a:ext cx="12974861" cy="7297168"/>
          </a:xfrm>
          <a:prstGeom prst="rect">
            <a:avLst/>
          </a:prstGeom>
        </p:spPr>
      </p:pic>
      <p:sp>
        <p:nvSpPr>
          <p:cNvPr id="9" name="Marcador de contenido 8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4491554"/>
          </a:xfrm>
        </p:spPr>
        <p:txBody>
          <a:bodyPr>
            <a:normAutofit/>
          </a:bodyPr>
          <a:lstStyle/>
          <a:p>
            <a:endParaRPr lang="es-EC" sz="1600" dirty="0"/>
          </a:p>
          <a:p>
            <a:endParaRPr lang="es-ES" b="1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MX" b="1" dirty="0"/>
              <a:t>Abogado. </a:t>
            </a:r>
            <a:r>
              <a:rPr lang="es-MX" b="1" dirty="0" err="1"/>
              <a:t>Fulton</a:t>
            </a:r>
            <a:r>
              <a:rPr lang="es-MX" b="1" dirty="0"/>
              <a:t> </a:t>
            </a:r>
            <a:r>
              <a:rPr lang="es-MX" b="1" dirty="0" err="1"/>
              <a:t>Bahamontes</a:t>
            </a:r>
            <a:endParaRPr lang="es-EC" b="1" dirty="0"/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b="1" dirty="0"/>
              <a:t>PROYECTO </a:t>
            </a:r>
            <a:br>
              <a:rPr lang="es-MX" b="1" dirty="0"/>
            </a:br>
            <a:r>
              <a:rPr lang="es-MX" b="1" dirty="0"/>
              <a:t>OFICINAS EQUIDAD Y GÉNERO</a:t>
            </a:r>
            <a:endParaRPr lang="es-EC" b="1" dirty="0"/>
          </a:p>
        </p:txBody>
      </p:sp>
      <p:pic>
        <p:nvPicPr>
          <p:cNvPr id="2" name="image7.png">
            <a:extLst>
              <a:ext uri="{FF2B5EF4-FFF2-40B4-BE49-F238E27FC236}">
                <a16:creationId xmlns:a16="http://schemas.microsoft.com/office/drawing/2014/main" id="{D65A7FE0-AE9A-7C3A-83F9-CB8EB164DA9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9212" y="2585158"/>
            <a:ext cx="3315970" cy="3909245"/>
          </a:xfrm>
          <a:prstGeom prst="rect">
            <a:avLst/>
          </a:prstGeom>
        </p:spPr>
      </p:pic>
      <p:pic>
        <p:nvPicPr>
          <p:cNvPr id="3" name="image8.png">
            <a:extLst>
              <a:ext uri="{FF2B5EF4-FFF2-40B4-BE49-F238E27FC236}">
                <a16:creationId xmlns:a16="http://schemas.microsoft.com/office/drawing/2014/main" id="{B750256C-8C03-9B53-5C21-4777F961772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5746" y="2585157"/>
            <a:ext cx="3315970" cy="390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65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31" y="-219584"/>
            <a:ext cx="12974861" cy="7297168"/>
          </a:xfrm>
          <a:prstGeom prst="rect">
            <a:avLst/>
          </a:prstGeom>
        </p:spPr>
      </p:pic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b="1" dirty="0"/>
              <a:t>Lic. </a:t>
            </a:r>
            <a:r>
              <a:rPr lang="es-MX" b="1" dirty="0" err="1"/>
              <a:t>Melani</a:t>
            </a:r>
            <a:r>
              <a:rPr lang="es-MX" b="1" dirty="0"/>
              <a:t> Montalvo </a:t>
            </a:r>
          </a:p>
          <a:p>
            <a:pPr marL="0" indent="0">
              <a:buNone/>
            </a:pPr>
            <a:endParaRPr lang="es-EC" dirty="0"/>
          </a:p>
        </p:txBody>
      </p:sp>
      <p:sp>
        <p:nvSpPr>
          <p:cNvPr id="9" name="Marcador de contenido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/>
              <a:t>PSICOPEDAGOGÍA</a:t>
            </a:r>
            <a:endParaRPr lang="es-EC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s-ES" dirty="0"/>
              <a:t>Aplicación de Test de Inteligencia breve de Reynolds (RIST) - Desarrollo Cognitivo.</a:t>
            </a:r>
            <a:endParaRPr lang="es-EC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s-ES" dirty="0"/>
              <a:t>Evaluaciones psicopedagógicas</a:t>
            </a:r>
            <a:endParaRPr lang="es-EC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s-ES" dirty="0"/>
              <a:t>Acompañamiento psicopedagógico</a:t>
            </a:r>
            <a:endParaRPr lang="es-EC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s-ES" dirty="0"/>
              <a:t>Terapia Infantil</a:t>
            </a:r>
            <a:endParaRPr lang="es-EC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s-ES" dirty="0"/>
              <a:t>Proceso OVP (Orientación vocacional profesional)</a:t>
            </a:r>
            <a:endParaRPr lang="es-EC" dirty="0"/>
          </a:p>
        </p:txBody>
      </p:sp>
      <p:sp>
        <p:nvSpPr>
          <p:cNvPr id="6" name="Títu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b="1" dirty="0"/>
              <a:t>PROYECTO </a:t>
            </a:r>
            <a:br>
              <a:rPr lang="es-MX" b="1" dirty="0"/>
            </a:br>
            <a:r>
              <a:rPr lang="es-MX" b="1" dirty="0"/>
              <a:t>OFICINAS EQUIDAD Y GÉNERO</a:t>
            </a:r>
            <a:endParaRPr lang="es-EC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009" y="2480550"/>
            <a:ext cx="5469902" cy="4097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3856550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Amaril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7480</TotalTime>
  <Words>325</Words>
  <Application>Microsoft Office PowerPoint</Application>
  <PresentationFormat>Panorámica</PresentationFormat>
  <Paragraphs>58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Symbol</vt:lpstr>
      <vt:lpstr>Wingdings</vt:lpstr>
      <vt:lpstr>Wingdings 3</vt:lpstr>
      <vt:lpstr>Espiral</vt:lpstr>
      <vt:lpstr>Presentación de PowerPoint</vt:lpstr>
      <vt:lpstr>PROYECTO  OFICINAS EQUIDAD Y GÉNERO </vt:lpstr>
      <vt:lpstr>PROYECTO  OFICINAS EQUIDAD Y GÉNERO </vt:lpstr>
      <vt:lpstr>PROYECTO  OFICINAS EQUIDAD Y GÉNERO</vt:lpstr>
      <vt:lpstr>PROYECTO  OFICINAS EQUIDAD Y GÉNERO</vt:lpstr>
      <vt:lpstr>PROYECTO  OFICINAS EQUIDAD Y GÉNERO</vt:lpstr>
      <vt:lpstr>PROYECTO  OFICINAS EQUIDAD Y GÉNERO</vt:lpstr>
      <vt:lpstr>PROYECTO  OFICINAS EQUIDAD Y GÉNERO</vt:lpstr>
      <vt:lpstr>PROYECTO  OFICINAS EQUIDAD Y GÉNERO</vt:lpstr>
      <vt:lpstr>PROYECTO  OFICINAS EQUIDAD Y GÉNERO</vt:lpstr>
      <vt:lpstr>EJE SOCIAL</vt:lpstr>
      <vt:lpstr>EJE SOCIAL</vt:lpstr>
      <vt:lpstr>DULCE NAVIDAD</vt:lpstr>
      <vt:lpstr>OBRAS EJECUTADAS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COMISIÓN EQUIDAD-GÉNERO</dc:title>
  <dc:creator>Usuario</dc:creator>
  <cp:lastModifiedBy>DISEÑO GAD</cp:lastModifiedBy>
  <cp:revision>31</cp:revision>
  <dcterms:created xsi:type="dcterms:W3CDTF">2024-04-17T15:13:51Z</dcterms:created>
  <dcterms:modified xsi:type="dcterms:W3CDTF">2024-05-06T21:56:43Z</dcterms:modified>
</cp:coreProperties>
</file>