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81" r:id="rId4"/>
    <p:sldId id="282" r:id="rId5"/>
    <p:sldId id="283" r:id="rId6"/>
    <p:sldId id="285" r:id="rId7"/>
    <p:sldId id="286" r:id="rId8"/>
    <p:sldId id="287" r:id="rId9"/>
    <p:sldId id="289" r:id="rId10"/>
    <p:sldId id="288" r:id="rId11"/>
    <p:sldId id="290" r:id="rId12"/>
    <p:sldId id="265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BARRIOS CON CONFORMACIÓN DE COMITÉS DE SEGURIDAD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BARRIOS DE LA PARROQUIA DE SAN ANTONIO DE PICHINCHA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95-4E66-A8C8-AA2FB984E8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95-4E66-A8C8-AA2FB984E8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95-4E66-A8C8-AA2FB984E8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95-4E66-A8C8-AA2FB984E8E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BARRIOS CON COMITÉS</c:v>
                </c:pt>
                <c:pt idx="1">
                  <c:v>BARRIOS SIN COMITÉS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B-48F5-B252-93EBF29562D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201F2-A6FC-4FFA-B735-10F280D7B1A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4A954BE-809D-4C82-AFFF-5035F2FAA643}">
      <dgm:prSet phldrT="[Texto]"/>
      <dgm:spPr/>
      <dgm:t>
        <a:bodyPr/>
        <a:lstStyle/>
        <a:p>
          <a:r>
            <a:rPr lang="es-ES" dirty="0"/>
            <a:t>REUNIÓN CON COMITÉS DE SEGURIDAD</a:t>
          </a:r>
          <a:endParaRPr lang="es-EC" dirty="0"/>
        </a:p>
      </dgm:t>
    </dgm:pt>
    <dgm:pt modelId="{CEE7FDE7-18B2-4441-88A8-00454AC517E2}" type="parTrans" cxnId="{E5D8715D-997A-4C64-BF98-3EFF20E61162}">
      <dgm:prSet/>
      <dgm:spPr/>
      <dgm:t>
        <a:bodyPr/>
        <a:lstStyle/>
        <a:p>
          <a:endParaRPr lang="es-EC"/>
        </a:p>
      </dgm:t>
    </dgm:pt>
    <dgm:pt modelId="{E9D903CF-6EBB-42AC-8A95-06D95792D574}" type="sibTrans" cxnId="{E5D8715D-997A-4C64-BF98-3EFF20E61162}">
      <dgm:prSet/>
      <dgm:spPr/>
      <dgm:t>
        <a:bodyPr/>
        <a:lstStyle/>
        <a:p>
          <a:endParaRPr lang="es-EC"/>
        </a:p>
      </dgm:t>
    </dgm:pt>
    <dgm:pt modelId="{50A242EF-D0DE-4717-9236-D908D0F6EAF0}">
      <dgm:prSet phldrT="[Texto]"/>
      <dgm:spPr/>
      <dgm:t>
        <a:bodyPr/>
        <a:lstStyle/>
        <a:p>
          <a:r>
            <a:rPr lang="es-ES" dirty="0"/>
            <a:t>COORDINACIÓN CON LA CONCEJAL DEL QMQ – RESPONSABLE DE SEGURIDAD</a:t>
          </a:r>
          <a:endParaRPr lang="es-EC" dirty="0"/>
        </a:p>
      </dgm:t>
    </dgm:pt>
    <dgm:pt modelId="{A51C131B-F9A6-47BF-9FDF-8A8852471579}" type="parTrans" cxnId="{21A2DD55-5EAE-4F8D-959C-27492CCF559A}">
      <dgm:prSet/>
      <dgm:spPr/>
      <dgm:t>
        <a:bodyPr/>
        <a:lstStyle/>
        <a:p>
          <a:endParaRPr lang="es-EC"/>
        </a:p>
      </dgm:t>
    </dgm:pt>
    <dgm:pt modelId="{925AE4AA-DD2C-4AA7-8684-D73829ABDCA1}" type="sibTrans" cxnId="{21A2DD55-5EAE-4F8D-959C-27492CCF559A}">
      <dgm:prSet/>
      <dgm:spPr/>
      <dgm:t>
        <a:bodyPr/>
        <a:lstStyle/>
        <a:p>
          <a:endParaRPr lang="es-EC"/>
        </a:p>
      </dgm:t>
    </dgm:pt>
    <dgm:pt modelId="{5948B584-8CC1-4B2E-86AD-67F485C723E7}">
      <dgm:prSet phldrT="[Texto]"/>
      <dgm:spPr/>
      <dgm:t>
        <a:bodyPr/>
        <a:lstStyle/>
        <a:p>
          <a:r>
            <a:rPr lang="es-ES" dirty="0"/>
            <a:t>LEVANTAMIENTO DE PROBLEMÁTICAS DE INSEGURIDAD DE SAP</a:t>
          </a:r>
          <a:endParaRPr lang="es-EC" dirty="0"/>
        </a:p>
      </dgm:t>
    </dgm:pt>
    <dgm:pt modelId="{75F631FC-0335-4544-8E3F-D00DC9A4138E}" type="parTrans" cxnId="{5114BA97-EA93-4DA7-BA59-7ED07469A421}">
      <dgm:prSet/>
      <dgm:spPr/>
      <dgm:t>
        <a:bodyPr/>
        <a:lstStyle/>
        <a:p>
          <a:endParaRPr lang="es-EC"/>
        </a:p>
      </dgm:t>
    </dgm:pt>
    <dgm:pt modelId="{2BACC8A7-F2CD-4020-B931-15AD4F363397}" type="sibTrans" cxnId="{5114BA97-EA93-4DA7-BA59-7ED07469A421}">
      <dgm:prSet/>
      <dgm:spPr/>
      <dgm:t>
        <a:bodyPr/>
        <a:lstStyle/>
        <a:p>
          <a:endParaRPr lang="es-EC"/>
        </a:p>
      </dgm:t>
    </dgm:pt>
    <dgm:pt modelId="{83970AD9-7DEA-437A-9501-EA8C4375FEA4}">
      <dgm:prSet phldrT="[Texto]"/>
      <dgm:spPr/>
      <dgm:t>
        <a:bodyPr/>
        <a:lstStyle/>
        <a:p>
          <a:r>
            <a:rPr lang="es-ES" dirty="0"/>
            <a:t>MESAS DE TRABAJO INTERINSTITUCIONAL</a:t>
          </a:r>
          <a:endParaRPr lang="es-EC" dirty="0"/>
        </a:p>
      </dgm:t>
    </dgm:pt>
    <dgm:pt modelId="{3348A8EA-6110-49D6-AA32-04E70860E6D4}" type="parTrans" cxnId="{06B84E1B-FF6E-4C2D-A60B-5A486E2D3F29}">
      <dgm:prSet/>
      <dgm:spPr/>
      <dgm:t>
        <a:bodyPr/>
        <a:lstStyle/>
        <a:p>
          <a:endParaRPr lang="es-EC"/>
        </a:p>
      </dgm:t>
    </dgm:pt>
    <dgm:pt modelId="{3CCCDBAD-6395-484C-8678-66D7804016B5}" type="sibTrans" cxnId="{06B84E1B-FF6E-4C2D-A60B-5A486E2D3F29}">
      <dgm:prSet/>
      <dgm:spPr/>
      <dgm:t>
        <a:bodyPr/>
        <a:lstStyle/>
        <a:p>
          <a:endParaRPr lang="es-EC"/>
        </a:p>
      </dgm:t>
    </dgm:pt>
    <dgm:pt modelId="{C910FA5A-0152-4B6C-8EAE-1D2AA41090BF}">
      <dgm:prSet/>
      <dgm:spPr/>
      <dgm:t>
        <a:bodyPr/>
        <a:lstStyle/>
        <a:p>
          <a:r>
            <a:rPr lang="es-ES" dirty="0"/>
            <a:t>COORDINACIÓN PARA EJECUCIÓN</a:t>
          </a:r>
          <a:endParaRPr lang="es-EC" dirty="0"/>
        </a:p>
      </dgm:t>
    </dgm:pt>
    <dgm:pt modelId="{B3DB9635-3652-4248-AA38-6989FDEF30D5}" type="parTrans" cxnId="{D5B027C7-38A6-4B78-B378-4FE6AC2A0DCA}">
      <dgm:prSet/>
      <dgm:spPr/>
      <dgm:t>
        <a:bodyPr/>
        <a:lstStyle/>
        <a:p>
          <a:endParaRPr lang="es-EC"/>
        </a:p>
      </dgm:t>
    </dgm:pt>
    <dgm:pt modelId="{8BF582FE-1CFC-43A0-BD1A-58D8AF30A978}" type="sibTrans" cxnId="{D5B027C7-38A6-4B78-B378-4FE6AC2A0DCA}">
      <dgm:prSet/>
      <dgm:spPr/>
      <dgm:t>
        <a:bodyPr/>
        <a:lstStyle/>
        <a:p>
          <a:endParaRPr lang="es-EC"/>
        </a:p>
      </dgm:t>
    </dgm:pt>
    <dgm:pt modelId="{B3D33128-333B-4693-A5D3-507D3D147662}" type="pres">
      <dgm:prSet presAssocID="{856201F2-A6FC-4FFA-B735-10F280D7B1A8}" presName="Name0" presStyleCnt="0">
        <dgm:presLayoutVars>
          <dgm:dir/>
          <dgm:resizeHandles val="exact"/>
        </dgm:presLayoutVars>
      </dgm:prSet>
      <dgm:spPr/>
    </dgm:pt>
    <dgm:pt modelId="{8771C81F-B17F-47AA-B403-513B37B7CC2E}" type="pres">
      <dgm:prSet presAssocID="{856201F2-A6FC-4FFA-B735-10F280D7B1A8}" presName="cycle" presStyleCnt="0"/>
      <dgm:spPr/>
    </dgm:pt>
    <dgm:pt modelId="{E70D9663-D85F-442A-89CD-E388B312ACB7}" type="pres">
      <dgm:prSet presAssocID="{54A954BE-809D-4C82-AFFF-5035F2FAA643}" presName="nodeFirstNode" presStyleLbl="node1" presStyleIdx="0" presStyleCnt="5">
        <dgm:presLayoutVars>
          <dgm:bulletEnabled val="1"/>
        </dgm:presLayoutVars>
      </dgm:prSet>
      <dgm:spPr/>
    </dgm:pt>
    <dgm:pt modelId="{D246C8B2-7B14-45EE-BCF2-817CB67DEAFB}" type="pres">
      <dgm:prSet presAssocID="{E9D903CF-6EBB-42AC-8A95-06D95792D574}" presName="sibTransFirstNode" presStyleLbl="bgShp" presStyleIdx="0" presStyleCnt="1"/>
      <dgm:spPr/>
    </dgm:pt>
    <dgm:pt modelId="{5F159382-F9B1-4377-B18F-59E603D8B405}" type="pres">
      <dgm:prSet presAssocID="{50A242EF-D0DE-4717-9236-D908D0F6EAF0}" presName="nodeFollowingNodes" presStyleLbl="node1" presStyleIdx="1" presStyleCnt="5">
        <dgm:presLayoutVars>
          <dgm:bulletEnabled val="1"/>
        </dgm:presLayoutVars>
      </dgm:prSet>
      <dgm:spPr/>
    </dgm:pt>
    <dgm:pt modelId="{5F4A78E1-D2FD-4804-BC60-E164D85E7977}" type="pres">
      <dgm:prSet presAssocID="{5948B584-8CC1-4B2E-86AD-67F485C723E7}" presName="nodeFollowingNodes" presStyleLbl="node1" presStyleIdx="2" presStyleCnt="5">
        <dgm:presLayoutVars>
          <dgm:bulletEnabled val="1"/>
        </dgm:presLayoutVars>
      </dgm:prSet>
      <dgm:spPr/>
    </dgm:pt>
    <dgm:pt modelId="{228A143D-C581-4E00-9423-FDA5889857BD}" type="pres">
      <dgm:prSet presAssocID="{83970AD9-7DEA-437A-9501-EA8C4375FEA4}" presName="nodeFollowingNodes" presStyleLbl="node1" presStyleIdx="3" presStyleCnt="5">
        <dgm:presLayoutVars>
          <dgm:bulletEnabled val="1"/>
        </dgm:presLayoutVars>
      </dgm:prSet>
      <dgm:spPr/>
    </dgm:pt>
    <dgm:pt modelId="{51537C7C-C617-47EF-8147-9B361860326A}" type="pres">
      <dgm:prSet presAssocID="{C910FA5A-0152-4B6C-8EAE-1D2AA41090B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D8784212-B909-448D-A6D6-31AC3AB94C68}" type="presOf" srcId="{5948B584-8CC1-4B2E-86AD-67F485C723E7}" destId="{5F4A78E1-D2FD-4804-BC60-E164D85E7977}" srcOrd="0" destOrd="0" presId="urn:microsoft.com/office/officeart/2005/8/layout/cycle3"/>
    <dgm:cxn modelId="{06B84E1B-FF6E-4C2D-A60B-5A486E2D3F29}" srcId="{856201F2-A6FC-4FFA-B735-10F280D7B1A8}" destId="{83970AD9-7DEA-437A-9501-EA8C4375FEA4}" srcOrd="3" destOrd="0" parTransId="{3348A8EA-6110-49D6-AA32-04E70860E6D4}" sibTransId="{3CCCDBAD-6395-484C-8678-66D7804016B5}"/>
    <dgm:cxn modelId="{AEA97D27-9B74-40CD-9396-4B99BC566A6B}" type="presOf" srcId="{83970AD9-7DEA-437A-9501-EA8C4375FEA4}" destId="{228A143D-C581-4E00-9423-FDA5889857BD}" srcOrd="0" destOrd="0" presId="urn:microsoft.com/office/officeart/2005/8/layout/cycle3"/>
    <dgm:cxn modelId="{BE616932-E0EB-429A-888E-A711020EB37F}" type="presOf" srcId="{50A242EF-D0DE-4717-9236-D908D0F6EAF0}" destId="{5F159382-F9B1-4377-B18F-59E603D8B405}" srcOrd="0" destOrd="0" presId="urn:microsoft.com/office/officeart/2005/8/layout/cycle3"/>
    <dgm:cxn modelId="{E5D8715D-997A-4C64-BF98-3EFF20E61162}" srcId="{856201F2-A6FC-4FFA-B735-10F280D7B1A8}" destId="{54A954BE-809D-4C82-AFFF-5035F2FAA643}" srcOrd="0" destOrd="0" parTransId="{CEE7FDE7-18B2-4441-88A8-00454AC517E2}" sibTransId="{E9D903CF-6EBB-42AC-8A95-06D95792D574}"/>
    <dgm:cxn modelId="{9DCE1460-DB11-4104-9EFB-DB1C5D4216EA}" type="presOf" srcId="{E9D903CF-6EBB-42AC-8A95-06D95792D574}" destId="{D246C8B2-7B14-45EE-BCF2-817CB67DEAFB}" srcOrd="0" destOrd="0" presId="urn:microsoft.com/office/officeart/2005/8/layout/cycle3"/>
    <dgm:cxn modelId="{D6F0CC44-0A23-4A8F-82E8-393AF83B0CA1}" type="presOf" srcId="{C910FA5A-0152-4B6C-8EAE-1D2AA41090BF}" destId="{51537C7C-C617-47EF-8147-9B361860326A}" srcOrd="0" destOrd="0" presId="urn:microsoft.com/office/officeart/2005/8/layout/cycle3"/>
    <dgm:cxn modelId="{21A2DD55-5EAE-4F8D-959C-27492CCF559A}" srcId="{856201F2-A6FC-4FFA-B735-10F280D7B1A8}" destId="{50A242EF-D0DE-4717-9236-D908D0F6EAF0}" srcOrd="1" destOrd="0" parTransId="{A51C131B-F9A6-47BF-9FDF-8A8852471579}" sibTransId="{925AE4AA-DD2C-4AA7-8684-D73829ABDCA1}"/>
    <dgm:cxn modelId="{5114BA97-EA93-4DA7-BA59-7ED07469A421}" srcId="{856201F2-A6FC-4FFA-B735-10F280D7B1A8}" destId="{5948B584-8CC1-4B2E-86AD-67F485C723E7}" srcOrd="2" destOrd="0" parTransId="{75F631FC-0335-4544-8E3F-D00DC9A4138E}" sibTransId="{2BACC8A7-F2CD-4020-B931-15AD4F363397}"/>
    <dgm:cxn modelId="{C80CE99B-6FAC-4B4C-BCB2-F916D678847C}" type="presOf" srcId="{856201F2-A6FC-4FFA-B735-10F280D7B1A8}" destId="{B3D33128-333B-4693-A5D3-507D3D147662}" srcOrd="0" destOrd="0" presId="urn:microsoft.com/office/officeart/2005/8/layout/cycle3"/>
    <dgm:cxn modelId="{D5B027C7-38A6-4B78-B378-4FE6AC2A0DCA}" srcId="{856201F2-A6FC-4FFA-B735-10F280D7B1A8}" destId="{C910FA5A-0152-4B6C-8EAE-1D2AA41090BF}" srcOrd="4" destOrd="0" parTransId="{B3DB9635-3652-4248-AA38-6989FDEF30D5}" sibTransId="{8BF582FE-1CFC-43A0-BD1A-58D8AF30A978}"/>
    <dgm:cxn modelId="{06DD9AFD-8BAA-4315-B426-6F691FDC4128}" type="presOf" srcId="{54A954BE-809D-4C82-AFFF-5035F2FAA643}" destId="{E70D9663-D85F-442A-89CD-E388B312ACB7}" srcOrd="0" destOrd="0" presId="urn:microsoft.com/office/officeart/2005/8/layout/cycle3"/>
    <dgm:cxn modelId="{D37454D3-E990-480C-9BAE-18B28E4377C9}" type="presParOf" srcId="{B3D33128-333B-4693-A5D3-507D3D147662}" destId="{8771C81F-B17F-47AA-B403-513B37B7CC2E}" srcOrd="0" destOrd="0" presId="urn:microsoft.com/office/officeart/2005/8/layout/cycle3"/>
    <dgm:cxn modelId="{F2A7FA6F-14B9-440B-9D75-64CDF154D1CF}" type="presParOf" srcId="{8771C81F-B17F-47AA-B403-513B37B7CC2E}" destId="{E70D9663-D85F-442A-89CD-E388B312ACB7}" srcOrd="0" destOrd="0" presId="urn:microsoft.com/office/officeart/2005/8/layout/cycle3"/>
    <dgm:cxn modelId="{1F310423-D449-4DD3-9329-E613C85230A4}" type="presParOf" srcId="{8771C81F-B17F-47AA-B403-513B37B7CC2E}" destId="{D246C8B2-7B14-45EE-BCF2-817CB67DEAFB}" srcOrd="1" destOrd="0" presId="urn:microsoft.com/office/officeart/2005/8/layout/cycle3"/>
    <dgm:cxn modelId="{94DF6EF6-064F-4627-9A36-315A064D9C4D}" type="presParOf" srcId="{8771C81F-B17F-47AA-B403-513B37B7CC2E}" destId="{5F159382-F9B1-4377-B18F-59E603D8B405}" srcOrd="2" destOrd="0" presId="urn:microsoft.com/office/officeart/2005/8/layout/cycle3"/>
    <dgm:cxn modelId="{9E9B3F2E-302B-4BBF-A7BF-298C427224D1}" type="presParOf" srcId="{8771C81F-B17F-47AA-B403-513B37B7CC2E}" destId="{5F4A78E1-D2FD-4804-BC60-E164D85E7977}" srcOrd="3" destOrd="0" presId="urn:microsoft.com/office/officeart/2005/8/layout/cycle3"/>
    <dgm:cxn modelId="{D11B9EE2-CF4D-4CA4-B697-BD1FA3786B92}" type="presParOf" srcId="{8771C81F-B17F-47AA-B403-513B37B7CC2E}" destId="{228A143D-C581-4E00-9423-FDA5889857BD}" srcOrd="4" destOrd="0" presId="urn:microsoft.com/office/officeart/2005/8/layout/cycle3"/>
    <dgm:cxn modelId="{F4759842-EEE9-4FFD-A3D4-C302AA09BA64}" type="presParOf" srcId="{8771C81F-B17F-47AA-B403-513B37B7CC2E}" destId="{51537C7C-C617-47EF-8147-9B361860326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6C8B2-7B14-45EE-BCF2-817CB67DEAFB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D9663-D85F-442A-89CD-E388B312ACB7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REUNIÓN CON COMITÉS DE SEGURIDAD</a:t>
          </a:r>
          <a:endParaRPr lang="es-EC" sz="1700" kern="1200" dirty="0"/>
        </a:p>
      </dsp:txBody>
      <dsp:txXfrm>
        <a:off x="2861659" y="63980"/>
        <a:ext cx="2404681" cy="1140634"/>
      </dsp:txXfrm>
    </dsp:sp>
    <dsp:sp modelId="{5F159382-F9B1-4377-B18F-59E603D8B405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COORDINACIÓN CON LA CONCEJAL DEL QMQ – RESPONSABLE DE SEGURIDAD</a:t>
          </a:r>
          <a:endParaRPr lang="es-EC" sz="1700" kern="1200" dirty="0"/>
        </a:p>
      </dsp:txBody>
      <dsp:txXfrm>
        <a:off x="5043480" y="1649166"/>
        <a:ext cx="2404681" cy="1140634"/>
      </dsp:txXfrm>
    </dsp:sp>
    <dsp:sp modelId="{5F4A78E1-D2FD-4804-BC60-E164D85E7977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LEVANTAMIENTO DE PROBLEMÁTICAS DE INSEGURIDAD DE SAP</a:t>
          </a:r>
          <a:endParaRPr lang="es-EC" sz="1700" kern="1200" dirty="0"/>
        </a:p>
      </dsp:txBody>
      <dsp:txXfrm>
        <a:off x="4210099" y="4214051"/>
        <a:ext cx="2404681" cy="1140634"/>
      </dsp:txXfrm>
    </dsp:sp>
    <dsp:sp modelId="{228A143D-C581-4E00-9423-FDA5889857BD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MESAS DE TRABAJO INTERINSTITUCIONAL</a:t>
          </a:r>
          <a:endParaRPr lang="es-EC" sz="1700" kern="1200" dirty="0"/>
        </a:p>
      </dsp:txBody>
      <dsp:txXfrm>
        <a:off x="1513219" y="4214051"/>
        <a:ext cx="2404681" cy="1140634"/>
      </dsp:txXfrm>
    </dsp:sp>
    <dsp:sp modelId="{51537C7C-C617-47EF-8147-9B361860326A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COORDINACIÓN PARA EJECUCIÓN</a:t>
          </a:r>
          <a:endParaRPr lang="es-EC" sz="1700" kern="1200" dirty="0"/>
        </a:p>
      </dsp:txBody>
      <dsp:txXfrm>
        <a:off x="679837" y="1649166"/>
        <a:ext cx="2404681" cy="1140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9FCFB-C056-0BF6-EB7A-30ED1138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C6ABB0-CB64-CBDC-9BD6-7A4750C12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413CD-85F9-5D58-614D-C8F7BDDC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7576B-8C4E-2754-ED6B-2E499BBD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B15B86-7D58-F1CE-54B9-A0F88115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077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7BB3D-5E60-0D78-5DF9-EA2102FC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35FC9B-073C-C1FD-DC2A-387C3571B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AC35C0-B890-B3DD-3FBD-29D28BD9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BA5D7-5897-A953-1838-62B20DD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F6456-204A-C0AC-E4EA-DE747C9E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135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2D3441-F3ED-260D-7544-BE90A32F2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D64F64-F553-DD1D-D2B7-85D0D9D8C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56E180-F3BB-17C5-771D-1277EDC6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A8AFE6-7447-0921-3A75-F6B1C895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768F62-03D2-BF7F-F1A4-FAD6FBA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174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CF28D-0A6B-5079-CE35-04003B37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1C24A5-0424-5355-4724-AE10D5ED0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10D47-3289-5F4D-C8CE-10092225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4A615A-4D88-0518-A332-8C3C68D7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D7703-9BE2-9BCB-CCA6-4B7B864A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522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167F0-C808-0661-8B13-1ACE60D9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F919FA-E15C-93E6-6ADE-483FBDF99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321B63-CBA7-A077-7C01-8A9C46EF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0AEEB3-7A63-79A8-6FD6-C329208B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CBC10-B6F4-9B4F-32DA-8599F08C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598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83312-EB27-39D7-9A57-2D0688E6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20A3A8-CC30-7972-26BC-61A88F149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7C2C06-D763-4D59-BA80-66267C73C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5283FD-6B20-90D8-9834-6DF6EBEC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60F336-26B1-777E-99CA-3E72B08E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A72BBB-C6B9-439C-A2D8-3FF71E03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346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D9CC7-F045-7B3E-C903-D06D2DC9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68017E-AF29-6C3E-6042-D6946A132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79FA6-5C35-D83E-17A7-F6A30DC3F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5776DC-41F0-56F0-DD03-7F2513BAE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D7C635-C662-8CD6-8E2D-C089A9B44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4B9876-415E-48AA-EB37-69FADED8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38945C-5DED-FB9B-A7F7-28DADEE6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6512322-F1CF-141D-507E-4A158628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59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4546F-FAA5-D7E7-F887-AC6E795F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500263-0519-5085-BDA4-2D7EC95E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9571F0-41E9-27B1-0687-D8D254BB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5BA060-DFD9-30AE-9947-4F02A76D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050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48A51A-6DFB-9221-13FB-032180FC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C6CBC3-D704-D2C7-F905-CCDE1058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49976F-CDAF-65D2-3A62-63510C24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101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C58A9-0D16-632C-A22B-0E3519FF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A7A4D0-79F6-548E-07AD-BD66E66F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AA79FF-223F-BF67-3C60-F3301F834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C06405-0C89-D36B-2976-1653764A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743EDB-CBE7-11F4-A21A-1615E2BB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4CBEAD-C5EF-D87F-F888-C6CAD1A4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152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43D0B-8197-90F4-F85E-A153CBE6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E623B5-97D4-D9FC-03EE-0ABA83CA4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4B0C86-0BCD-F523-296E-502938758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911402-BCF5-C379-DB98-7A93F4E0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9078EC-95EE-7B75-F1AA-010B9E22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25FF7E-245D-B7EB-7AF8-F752E9AF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351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55E3DE-7CB7-140F-B76D-12318373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B878FA-125D-9D22-F154-F2016F03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002B7-EB38-C89B-6A05-206F0A483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F29F4-E244-4F3C-A05A-4AE2784E61A1}" type="datetimeFigureOut">
              <a:rPr lang="es-EC" smtClean="0"/>
              <a:t>8/4/2024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BEAF33-60F4-4152-E3B3-9A168A228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9E3A64-596B-36DD-FE16-241CBDE4A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A2BAB-3431-4161-92E8-8C15FB09DFF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429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B2EE2-AB2B-0E89-C9CE-EFD0F465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RENDICIÓN DE CUENTAS 2023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E8DBA-B09A-765E-6ECB-1FE222E3C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3600" b="1" dirty="0"/>
              <a:t>KARINA VALENZUELA</a:t>
            </a:r>
          </a:p>
          <a:p>
            <a:pPr marL="0" indent="0" algn="ctr">
              <a:buNone/>
            </a:pPr>
            <a:endParaRPr lang="es-ES" sz="3600" b="1" dirty="0"/>
          </a:p>
          <a:p>
            <a:pPr marL="0" indent="0" algn="ctr">
              <a:buNone/>
            </a:pPr>
            <a:r>
              <a:rPr lang="es-ES" sz="3200" b="1" dirty="0"/>
              <a:t>VOCAL GAD SAN ANTONIO DE PICHINCHA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303829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BF520-8A2D-AE12-C756-CB95421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74825"/>
            <a:ext cx="11145533" cy="859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COMISIÓN DE ORDEN Y SEGURIDAD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8B01EB8-A3CF-0CDD-80E2-D3143F73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0" y="849816"/>
            <a:ext cx="4772974" cy="59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REHABILITACIÓN UPC RUMICUCHO: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7A3F96E-076B-16BA-94A2-CAF47CE0A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79044"/>
              </p:ext>
            </p:extLst>
          </p:nvPr>
        </p:nvGraphicFramePr>
        <p:xfrm>
          <a:off x="424823" y="1254201"/>
          <a:ext cx="4623982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28">
                  <a:extLst>
                    <a:ext uri="{9D8B030D-6E8A-4147-A177-3AD203B41FA5}">
                      <a16:colId xmlns:a16="http://schemas.microsoft.com/office/drawing/2014/main" val="2111871522"/>
                    </a:ext>
                  </a:extLst>
                </a:gridCol>
                <a:gridCol w="1635754">
                  <a:extLst>
                    <a:ext uri="{9D8B030D-6E8A-4147-A177-3AD203B41FA5}">
                      <a16:colId xmlns:a16="http://schemas.microsoft.com/office/drawing/2014/main" val="16599116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ACCIONES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7007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EC" sz="1800" dirty="0" err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nspección</a:t>
                      </a:r>
                      <a:r>
                        <a:rPr lang="es-EC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Secretaría de Seguridad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932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C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Mingas de Limpieza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527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EC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Coordinación de policías asignados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010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UPC Rehabilitada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40963"/>
                  </a:ext>
                </a:extLst>
              </a:tr>
            </a:tbl>
          </a:graphicData>
        </a:graphic>
      </p:graphicFrame>
      <p:pic>
        <p:nvPicPr>
          <p:cNvPr id="5" name="Imagen 4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C1A833C0-327A-89E7-BFD0-42AC98C8E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04" y="3503428"/>
            <a:ext cx="3976021" cy="2987748"/>
          </a:xfrm>
          <a:prstGeom prst="rect">
            <a:avLst/>
          </a:prstGeom>
        </p:spPr>
      </p:pic>
      <p:pic>
        <p:nvPicPr>
          <p:cNvPr id="7" name="Imagen 6" descr="Grupo de personas en medio de campo&#10;&#10;Descripción generada automáticamente">
            <a:extLst>
              <a:ext uri="{FF2B5EF4-FFF2-40B4-BE49-F238E27FC236}">
                <a16:creationId xmlns:a16="http://schemas.microsoft.com/office/drawing/2014/main" id="{00FA0456-EC4C-3B73-9E09-8930695D9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1" y="3545957"/>
            <a:ext cx="3658148" cy="2945219"/>
          </a:xfrm>
          <a:prstGeom prst="rect">
            <a:avLst/>
          </a:prstGeom>
        </p:spPr>
      </p:pic>
      <p:pic>
        <p:nvPicPr>
          <p:cNvPr id="11" name="Imagen 10" descr="Una camioneta estacionada en la calle&#10;&#10;Descripción generada automáticamente">
            <a:extLst>
              <a:ext uri="{FF2B5EF4-FFF2-40B4-BE49-F238E27FC236}">
                <a16:creationId xmlns:a16="http://schemas.microsoft.com/office/drawing/2014/main" id="{5A1215BD-E913-3B4B-F6E3-0F6B3008E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04" y="875091"/>
            <a:ext cx="3971201" cy="2553909"/>
          </a:xfrm>
          <a:prstGeom prst="rect">
            <a:avLst/>
          </a:prstGeom>
        </p:spPr>
      </p:pic>
      <p:pic>
        <p:nvPicPr>
          <p:cNvPr id="14" name="Imagen 13" descr="Grupo de personas de pie&#10;&#10;Descripción generada automáticamente">
            <a:extLst>
              <a:ext uri="{FF2B5EF4-FFF2-40B4-BE49-F238E27FC236}">
                <a16:creationId xmlns:a16="http://schemas.microsoft.com/office/drawing/2014/main" id="{FE46ABB4-ABB0-AD2C-634C-60CEE1579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3" y="3503428"/>
            <a:ext cx="3844113" cy="29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BF520-8A2D-AE12-C756-CB95421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74825"/>
            <a:ext cx="11145533" cy="859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COMISIÓN DE ORDEN Y SEGURIDAD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8B01EB8-A3CF-0CDD-80E2-D3143F73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29" y="849816"/>
            <a:ext cx="6867367" cy="59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CONTROL DE VEHÍCULOS/MOTOCICLETAS :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7A3F96E-076B-16BA-94A2-CAF47CE0A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21736"/>
              </p:ext>
            </p:extLst>
          </p:nvPr>
        </p:nvGraphicFramePr>
        <p:xfrm>
          <a:off x="3403014" y="1310640"/>
          <a:ext cx="462398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3982">
                  <a:extLst>
                    <a:ext uri="{9D8B030D-6E8A-4147-A177-3AD203B41FA5}">
                      <a16:colId xmlns:a16="http://schemas.microsoft.com/office/drawing/2014/main" val="21118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ACCIONES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7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Plantón a la AMT - SAP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9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Solicitud de Operativos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527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lvl="1" algn="l"/>
                      <a:r>
                        <a:rPr lang="es-EC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Seguimiento a ejecución de Operativos 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01085"/>
                  </a:ext>
                </a:extLst>
              </a:tr>
            </a:tbl>
          </a:graphicData>
        </a:graphic>
      </p:graphicFrame>
      <p:pic>
        <p:nvPicPr>
          <p:cNvPr id="4" name="Marcador de contenido 3" descr="Un grupo de personas de pie en la calle&#10;&#10;Descripción generada automáticamente">
            <a:extLst>
              <a:ext uri="{FF2B5EF4-FFF2-40B4-BE49-F238E27FC236}">
                <a16:creationId xmlns:a16="http://schemas.microsoft.com/office/drawing/2014/main" id="{42FAFB44-F801-9209-E709-D56C228B8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28" y="3715953"/>
            <a:ext cx="4302395" cy="26876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09D5E3-78FD-1988-115B-23F7F0F4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5" y="3660132"/>
            <a:ext cx="4162425" cy="27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1C4409-29FD-A487-2817-2B77B730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146411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7200" b="1" dirty="0"/>
              <a:t>GRACIAS</a:t>
            </a:r>
          </a:p>
          <a:p>
            <a:pPr marL="0" indent="0" algn="ctr">
              <a:buNone/>
            </a:pPr>
            <a:endParaRPr lang="es-ES" sz="7200" b="1" dirty="0"/>
          </a:p>
          <a:p>
            <a:pPr marL="0" indent="0" algn="ctr">
              <a:buNone/>
            </a:pPr>
            <a:r>
              <a:rPr lang="es-EC" sz="5200" b="1" dirty="0" err="1"/>
              <a:t>Mgs</a:t>
            </a:r>
            <a:r>
              <a:rPr lang="es-EC" sz="5200" b="1" dirty="0"/>
              <a:t>. Karina Valenzuela</a:t>
            </a:r>
          </a:p>
          <a:p>
            <a:pPr marL="0" indent="0" algn="ctr">
              <a:buNone/>
            </a:pPr>
            <a:r>
              <a:rPr lang="es-EC" sz="5200" b="1" dirty="0"/>
              <a:t>RESPONSABLE DE LA COMISIÓN DE ORDEN Y SEGURIDAD</a:t>
            </a:r>
          </a:p>
        </p:txBody>
      </p:sp>
    </p:spTree>
    <p:extLst>
      <p:ext uri="{BB962C8B-B14F-4D97-AF65-F5344CB8AC3E}">
        <p14:creationId xmlns:p14="http://schemas.microsoft.com/office/powerpoint/2010/main" val="256681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BF520-8A2D-AE12-C756-CB95421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74825"/>
            <a:ext cx="11145533" cy="859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COMISIÓN DE ORDEN Y SEGURIDAD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8B01EB8-A3CF-0CDD-80E2-D3143F73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0" y="849816"/>
            <a:ext cx="4772974" cy="59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LÍNEA BASE: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9A34044-1511-D0FB-37EA-D2A27E21E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339580"/>
              </p:ext>
            </p:extLst>
          </p:nvPr>
        </p:nvGraphicFramePr>
        <p:xfrm>
          <a:off x="1702667" y="1490657"/>
          <a:ext cx="81280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67026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02383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 SITUACIÓN INICIAL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TRABAJOS REALIZADOS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36845"/>
                  </a:ext>
                </a:extLst>
              </a:tr>
              <a:tr h="622623">
                <a:tc>
                  <a:txBody>
                    <a:bodyPr/>
                    <a:lstStyle/>
                    <a:p>
                      <a:r>
                        <a:rPr lang="es-ES" sz="1600" dirty="0"/>
                        <a:t>SIN INFORMACIÓN INICIAL DE LA COMISIÓN.</a:t>
                      </a:r>
                    </a:p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PEDIDO DE INFORMACIÓN A LA NUEVA ADMINISTRACIÓN.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34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ENTES DE SEGURIDAD SIN COORDINACIÓN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 REALIZA LA COORDINACIÓN CON:</a:t>
                      </a:r>
                    </a:p>
                    <a:p>
                      <a:endParaRPr lang="es-E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POLICÍA NACIONAL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TENENCIA POLÍTICA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AMT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COLECTIVO DE SEGURIDAD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COMITES DE SEGURIDAD</a:t>
                      </a:r>
                    </a:p>
                    <a:p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57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BARRIOS SIN ORGANIZACIÓN – COMITES DE SEGURIDAD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LEVANTAMIENTO DE INFORMACIÓN CON LOS COMITÉS DE SEGURIDAD </a:t>
                      </a:r>
                      <a:endParaRPr lang="es-EC" sz="1600" dirty="0"/>
                    </a:p>
                    <a:p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6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DESCONOCIMIENTO DE PROYECTOS DE SEGURIDAD PARA DAR SEGUIMIENTO.</a:t>
                      </a:r>
                    </a:p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ELABORACIÓN DE DOS PROYECTOS DE SEGUIDAD.</a:t>
                      </a:r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85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68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BF520-8A2D-AE12-C756-CB95421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74825"/>
            <a:ext cx="11145533" cy="859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COMISIÓN DE ORDEN Y SEGURIDAD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8B01EB8-A3CF-0CDD-80E2-D3143F73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0" y="849816"/>
            <a:ext cx="4772974" cy="59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LÍNEA BASE: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9033C76-33FE-9484-D4E6-FBCBDF967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512143"/>
              </p:ext>
            </p:extLst>
          </p:nvPr>
        </p:nvGraphicFramePr>
        <p:xfrm>
          <a:off x="396240" y="1447155"/>
          <a:ext cx="6746958" cy="479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76855C8-8BFD-BEEB-0952-61F9CF904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26928"/>
              </p:ext>
            </p:extLst>
          </p:nvPr>
        </p:nvGraphicFramePr>
        <p:xfrm>
          <a:off x="7193280" y="1447155"/>
          <a:ext cx="3982720" cy="479108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94403">
                  <a:extLst>
                    <a:ext uri="{9D8B030D-6E8A-4147-A177-3AD203B41FA5}">
                      <a16:colId xmlns:a16="http://schemas.microsoft.com/office/drawing/2014/main" val="521235078"/>
                    </a:ext>
                  </a:extLst>
                </a:gridCol>
                <a:gridCol w="2888317">
                  <a:extLst>
                    <a:ext uri="{9D8B030D-6E8A-4147-A177-3AD203B41FA5}">
                      <a16:colId xmlns:a16="http://schemas.microsoft.com/office/drawing/2014/main" val="2263023536"/>
                    </a:ext>
                  </a:extLst>
                </a:gridCol>
              </a:tblGrid>
              <a:tr h="8633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s-EC" sz="1400" kern="100" dirty="0">
                          <a:effectLst/>
                        </a:rPr>
                        <a:t>No.</a:t>
                      </a:r>
                      <a:endParaRPr lang="es-EC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kern="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effectLst/>
                        </a:rPr>
                        <a:t>BARRIOS</a:t>
                      </a:r>
                      <a:endParaRPr lang="es-EC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6705552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C" sz="1400" kern="100">
                          <a:effectLst/>
                        </a:rPr>
                        <a:t>1</a:t>
                      </a:r>
                      <a:endParaRPr lang="es-EC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>
                          <a:effectLst/>
                        </a:rPr>
                        <a:t>Santa Clara</a:t>
                      </a:r>
                      <a:endParaRPr lang="es-EC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925964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C" sz="1400" kern="100">
                          <a:effectLst/>
                        </a:rPr>
                        <a:t>2</a:t>
                      </a:r>
                      <a:endParaRPr lang="es-EC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effectLst/>
                        </a:rPr>
                        <a:t>Equinoccial</a:t>
                      </a:r>
                      <a:endParaRPr lang="es-EC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538989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C" sz="1400" kern="100">
                          <a:effectLst/>
                        </a:rPr>
                        <a:t>3</a:t>
                      </a:r>
                      <a:endParaRPr lang="es-EC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effectLst/>
                        </a:rPr>
                        <a:t>Santo Domingo Bajo.</a:t>
                      </a:r>
                      <a:endParaRPr lang="es-EC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509261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C" sz="1400" kern="100">
                          <a:effectLst/>
                        </a:rPr>
                        <a:t>4</a:t>
                      </a:r>
                      <a:endParaRPr lang="es-EC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effectLst/>
                        </a:rPr>
                        <a:t>La Marca</a:t>
                      </a:r>
                      <a:endParaRPr lang="es-EC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155762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C" sz="1400" kern="100">
                          <a:effectLst/>
                        </a:rPr>
                        <a:t>5</a:t>
                      </a:r>
                      <a:endParaRPr lang="es-EC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effectLst/>
                        </a:rPr>
                        <a:t>San Francisco</a:t>
                      </a:r>
                      <a:endParaRPr lang="es-EC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55105"/>
                  </a:ext>
                </a:extLst>
              </a:tr>
              <a:tr h="7038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C" sz="1400" kern="100">
                          <a:effectLst/>
                        </a:rPr>
                        <a:t>6</a:t>
                      </a:r>
                      <a:endParaRPr lang="es-EC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effectLst/>
                        </a:rPr>
                        <a:t>Comunidad Mitad del </a:t>
                      </a:r>
                      <a:r>
                        <a:rPr lang="es-EC" sz="1400" kern="100" dirty="0" err="1">
                          <a:effectLst/>
                        </a:rPr>
                        <a:t>Catequillá</a:t>
                      </a:r>
                      <a:endParaRPr lang="es-EC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873228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C" sz="1400" kern="100">
                          <a:effectLst/>
                        </a:rPr>
                        <a:t>7</a:t>
                      </a:r>
                      <a:endParaRPr lang="es-EC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effectLst/>
                        </a:rPr>
                        <a:t>Alcantarillas </a:t>
                      </a:r>
                      <a:endParaRPr lang="es-EC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744193"/>
                  </a:ext>
                </a:extLst>
              </a:tr>
              <a:tr h="4605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C" sz="1400" kern="100">
                          <a:effectLst/>
                        </a:rPr>
                        <a:t>8</a:t>
                      </a:r>
                      <a:endParaRPr lang="es-EC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effectLst/>
                        </a:rPr>
                        <a:t>Virgen del Pilar</a:t>
                      </a:r>
                      <a:endParaRPr lang="es-EC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4654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62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BF520-8A2D-AE12-C756-CB95421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74825"/>
            <a:ext cx="11145533" cy="859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COMISIÓN DE ORDEN Y SEGURIDAD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8B01EB8-A3CF-0CDD-80E2-D3143F73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0" y="849816"/>
            <a:ext cx="4772974" cy="59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GESTIÓN REALIZADA: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F965D0D-D43F-C041-3548-598C3A351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822668"/>
              </p:ext>
            </p:extLst>
          </p:nvPr>
        </p:nvGraphicFramePr>
        <p:xfrm>
          <a:off x="2030476" y="11870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70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BF520-8A2D-AE12-C756-CB95421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74825"/>
            <a:ext cx="11145533" cy="859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COMISIÓN DE ORDEN Y SEGURIDAD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8B01EB8-A3CF-0CDD-80E2-D3143F73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0" y="849816"/>
            <a:ext cx="4772974" cy="59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GESTIÓN REALIZADA: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78D2F21-1432-C03F-4575-A168E6395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542031"/>
              </p:ext>
            </p:extLst>
          </p:nvPr>
        </p:nvGraphicFramePr>
        <p:xfrm>
          <a:off x="1391977" y="1442052"/>
          <a:ext cx="9144000" cy="490861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16218">
                  <a:extLst>
                    <a:ext uri="{9D8B030D-6E8A-4147-A177-3AD203B41FA5}">
                      <a16:colId xmlns:a16="http://schemas.microsoft.com/office/drawing/2014/main" val="986676916"/>
                    </a:ext>
                  </a:extLst>
                </a:gridCol>
                <a:gridCol w="5527782">
                  <a:extLst>
                    <a:ext uri="{9D8B030D-6E8A-4147-A177-3AD203B41FA5}">
                      <a16:colId xmlns:a16="http://schemas.microsoft.com/office/drawing/2014/main" val="3234180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PROBLEMÁTICAS DE INSEGURIDAD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  <a:endParaRPr lang="es-EC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GESTIÓN REALIZADA</a:t>
                      </a:r>
                      <a:endParaRPr lang="es-EC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609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REHABILITACIÓN DE LA UPC DE RUMICUCHO Y ASIGNACIÓN DE EFECTIVOS POLICIALES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  <a:endParaRPr lang="es-EC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VISITA DE DELEGADOS DE LA SECRETARIA DE SEGURIDAD DEL DMQ A FIN DE EVIDENCIAR LOS DAÑOS DE LA INFRAESTRUCTURA Y APOYAR EN SU RECUPERACIÓN.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APOYO EN MINGAS DE RECUPERACIÓN LA UPC DE REMICUCHO.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EN EL MES DE JULIO 2023 SE REALIZA LA REINNAGURACIÓN DE LA UPC DE RUMICUCHO.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LA POLICÍA NACIONAL MANIFESTÓ QUE A LA PARROQUIA DESTINARÍAN 22 EFECTIVOS POLICIALES, PARA CONTRARESTRAR LA DELICUENCIA DE LA PARROQUIA.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  <a:endParaRPr lang="es-EC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231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COMITÉS DE SEGURIDAD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  <a:endParaRPr lang="es-EC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LA PARROQUIA DE SAN ANTONIO DE PICHINCHA, NO CONTABA CON UNA DEPURACIÓN DE LOS COMITÉS DE SEGURIDAD CONFORMADDOS.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</a:p>
                    <a:p>
                      <a:pPr marL="31115" indent="6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SE SOLICITÓ A LOS DIFERENTES MIEMBROS DE LOS COMITES ENTREGUEN EL ACTA DE CONFORMACIÓN PARA DETERMINAR LEGALIDAD DE CONFORMACIÓN. </a:t>
                      </a:r>
                      <a:endParaRPr lang="es-EC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016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44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BF520-8A2D-AE12-C756-CB95421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74825"/>
            <a:ext cx="11145533" cy="859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COMISIÓN DE ORDEN Y SEGURIDAD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8B01EB8-A3CF-0CDD-80E2-D3143F73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0" y="849816"/>
            <a:ext cx="4772974" cy="59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GESTIÓN REALIZADA: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794F3D9-6EA6-1A1D-268B-343C60B50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951199"/>
              </p:ext>
            </p:extLst>
          </p:nvPr>
        </p:nvGraphicFramePr>
        <p:xfrm>
          <a:off x="275830" y="1941989"/>
          <a:ext cx="11738961" cy="470509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642458">
                  <a:extLst>
                    <a:ext uri="{9D8B030D-6E8A-4147-A177-3AD203B41FA5}">
                      <a16:colId xmlns:a16="http://schemas.microsoft.com/office/drawing/2014/main" val="2072958034"/>
                    </a:ext>
                  </a:extLst>
                </a:gridCol>
                <a:gridCol w="7096503">
                  <a:extLst>
                    <a:ext uri="{9D8B030D-6E8A-4147-A177-3AD203B41FA5}">
                      <a16:colId xmlns:a16="http://schemas.microsoft.com/office/drawing/2014/main" val="366430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ALARMAS COMUNITARIAS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  <a:endParaRPr lang="es-EC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DE LOS OCHO COMITES DE SEGURIDAD CONFORMADOS, LAS ALARMAS POR PARTE DEL MDMQ FUERON ENTREGADOS UNICAMENTE A DOS BARRIOS.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LOS 6 BARRIOS RESTANTES QUE TENÍAN QUE RECIBIR LAS ALARMAS NO FUERON ENTREGADAS.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SE ASISTIÓ A REUNIONES EN LA ADMINISTRACIÓN ZONAL LA DELICIA PARA GESTIONAR QUE SE ENTREGUEN LAS ALARMAS COMUNITARIAS, SIN EMBARGO, DEBIDO A PROBLEMAS CONTRACTUALES DEL PROVEEDOR DE ALARMAS CON EL MUNICIPIO DE QUITO, ÉSTAS FUERON ENTREGADAS PAULATINAMENTE, EN EL ÚLTIMO TRIMESTRE DEL AÑO 2023.</a:t>
                      </a:r>
                      <a:endParaRPr lang="es-EC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35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LIBADORES Y CONSUMO DE ALCOHOL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  <a:endParaRPr lang="es-EC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SE IDENTIFICÓ LOS LUGARES TOMADOS POR LOS LIBADORES: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EC" sz="1200" kern="100" dirty="0">
                          <a:effectLst/>
                        </a:rPr>
                        <a:t>PARQUE CENTRAL DE SAN ANTONIO DE PICHINCHA.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EC" sz="1200" kern="100" dirty="0">
                          <a:effectLst/>
                        </a:rPr>
                        <a:t>PARQUE UNASUR.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EC" sz="1200" kern="100" dirty="0">
                          <a:effectLst/>
                        </a:rPr>
                        <a:t>PARQUE ARENAL.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EC" sz="1200" kern="100" dirty="0">
                          <a:effectLst/>
                        </a:rPr>
                        <a:t>AV. EQUINOCCIAL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EC" sz="1200" kern="100" dirty="0">
                          <a:effectLst/>
                        </a:rPr>
                        <a:t>CARTÓDROMO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EC" sz="1200" kern="100" dirty="0">
                          <a:effectLst/>
                        </a:rPr>
                        <a:t>COLISEO DE LA PARROQUIA DE SAP.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EC" sz="1200" kern="100" dirty="0">
                          <a:effectLst/>
                        </a:rPr>
                        <a:t>CERRO CATEQUILLA.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CON POLICÍA NACIONAL,  TENENCIA POLÍTICA, SECRETARÍA DE SEGURIDAD, COLECTIVO DE SEGURIDAD SAN ANTONIO SAP, Y COMUNIDAD, SE REALIZARON PLANTONES DE SEGURIDAD A FIN DE RECUPERAR LOS ESPACIOS PÚBLICOS.</a:t>
                      </a:r>
                      <a:endParaRPr lang="es-EC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409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21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BF520-8A2D-AE12-C756-CB95421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74825"/>
            <a:ext cx="11145533" cy="859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COMISIÓN DE ORDEN Y SEGURIDAD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8B01EB8-A3CF-0CDD-80E2-D3143F73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0" y="849816"/>
            <a:ext cx="4772974" cy="59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GESTIÓN REALIZADA: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9D792A2-0FC4-59CB-E972-B238A5C79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9396"/>
              </p:ext>
            </p:extLst>
          </p:nvPr>
        </p:nvGraphicFramePr>
        <p:xfrm>
          <a:off x="1169581" y="1447155"/>
          <a:ext cx="10696354" cy="42102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230133">
                  <a:extLst>
                    <a:ext uri="{9D8B030D-6E8A-4147-A177-3AD203B41FA5}">
                      <a16:colId xmlns:a16="http://schemas.microsoft.com/office/drawing/2014/main" val="1314255268"/>
                    </a:ext>
                  </a:extLst>
                </a:gridCol>
                <a:gridCol w="6466221">
                  <a:extLst>
                    <a:ext uri="{9D8B030D-6E8A-4147-A177-3AD203B41FA5}">
                      <a16:colId xmlns:a16="http://schemas.microsoft.com/office/drawing/2014/main" val="3627500966"/>
                    </a:ext>
                  </a:extLst>
                </a:gridCol>
              </a:tblGrid>
              <a:tr h="795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0" dirty="0">
                          <a:effectLst/>
                        </a:rPr>
                        <a:t> </a:t>
                      </a:r>
                      <a:endParaRPr lang="es-EC" sz="12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0" dirty="0">
                          <a:effectLst/>
                        </a:rPr>
                        <a:t>SUBSTANCIAS SUJETAS A FISCALIZACIÓN</a:t>
                      </a:r>
                      <a:endParaRPr lang="es-EC" sz="12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 </a:t>
                      </a:r>
                      <a:endParaRPr lang="es-EC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EXISTENCIA DE MICROTRÁFICO.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CONTRABANDO DE CIGARRILLOS.</a:t>
                      </a:r>
                      <a:endParaRPr lang="es-EC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300142"/>
                  </a:ext>
                </a:extLst>
              </a:tr>
              <a:tr h="795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ESPACIOS SIN ILUMINACIÓN QUE SON FOCOS DE LA DELICUENCIA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  <a:endParaRPr lang="es-EC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SE IDENTIFICÓ ESPACIOS PÚBLICOS DE LA PARROQUIA QUE TIENEN POCA ILUMINACIÓN, COMO: CALLES, PARQUES, PARADAS DE BUSES, SALIDAD DE UNIDADES EDUCATIVAS. </a:t>
                      </a:r>
                      <a:endParaRPr lang="es-EC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063186"/>
                  </a:ext>
                </a:extLst>
              </a:tr>
              <a:tr h="6687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ESTACIONAMIENTOS OCUPADOS POR PERSONAS PRESUNTAMENTE PELIGROSAS.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  <a:endParaRPr lang="es-EC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SE REALIZARON REUNIONES CON LA POLICÍA METROPOLITANA DE TRÁNSITO, EN DONDE SE LES INFORMÓ E INDICÓ LOS LUEGARES QUE DEBEN REALIZAR OPERATIVOS PARA MOVER A CARROS Y MOTOS DE LUGARES QUE HAN SIDO TOMADOS.  </a:t>
                      </a:r>
                      <a:endParaRPr lang="es-EC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8199571"/>
                  </a:ext>
                </a:extLst>
              </a:tr>
              <a:tr h="8516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PROTECCIÓN Y CUIDADO PARA NIÑOS, NIÑAS, ADOLESCENTES Y MUJERES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  <a:endParaRPr lang="es-EC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CON EL PATRONATO SAN JOSÉ, SE TRABAJÓ EN DETERMINAR LUGARES TOMADOS POR PERSONAS INDEJENTES, MIGRANTES Y ADOLESCENTES.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EL PATRONATO SAN JOSÉ INDICÓ EL PROCESO A SEGUIR EN CASOS DE PRESENTARSE EN LA PARROQUIA DE SAN ANTONIO DE PICHINCHA. </a:t>
                      </a:r>
                      <a:endParaRPr lang="es-EC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1993667"/>
                  </a:ext>
                </a:extLst>
              </a:tr>
              <a:tr h="6687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SITIOS QUE HAN SIDO TOMADOS POR LA DELICUENCIA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>
                          <a:effectLst/>
                        </a:rPr>
                        <a:t> </a:t>
                      </a:r>
                      <a:endParaRPr lang="es-EC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kern="100" dirty="0">
                          <a:effectLst/>
                        </a:rPr>
                        <a:t>IDENTIFICACIÓN DE LUGARES QUE LA DELICUENCIA HA TOMADO POSESIÓN: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EC" sz="1200" kern="100" dirty="0">
                          <a:effectLst/>
                        </a:rPr>
                        <a:t>TERRENO UBICADO EN LA CALLE FRANCISCO DE LA PITA Y AUTOPISTA MANUEL CÓRDOVA GALARZA.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C" sz="1200" kern="100" dirty="0">
                          <a:effectLst/>
                        </a:rPr>
                        <a:t>CASA UBICADA EN EL BARRIO ALTAR DEL PULULAHUA.</a:t>
                      </a:r>
                      <a:endParaRPr lang="es-EC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11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57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BF520-8A2D-AE12-C756-CB95421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74825"/>
            <a:ext cx="11145533" cy="859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COMISIÓN DE ORDEN Y SEGURIDAD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8B01EB8-A3CF-0CDD-80E2-D3143F73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29" y="849816"/>
            <a:ext cx="6560905" cy="59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MESAS DE TRABAJO INTERINSTITUCIONAL: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7A3F96E-076B-16BA-94A2-CAF47CE0A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5482"/>
              </p:ext>
            </p:extLst>
          </p:nvPr>
        </p:nvGraphicFramePr>
        <p:xfrm>
          <a:off x="1201010" y="1392114"/>
          <a:ext cx="45724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479">
                  <a:extLst>
                    <a:ext uri="{9D8B030D-6E8A-4147-A177-3AD203B41FA5}">
                      <a16:colId xmlns:a16="http://schemas.microsoft.com/office/drawing/2014/main" val="21118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s-EC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ESAS DE TRABAJO INSTITUCIONES DE SEGURIDAD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7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DE SEGURIDAD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9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INTENDENCIA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5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POLICÍA NACIONAL / AMT 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01085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425ADB0B-3CC5-E8D6-E3AF-28F24074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19089"/>
              </p:ext>
            </p:extLst>
          </p:nvPr>
        </p:nvGraphicFramePr>
        <p:xfrm>
          <a:off x="6035588" y="1392114"/>
          <a:ext cx="45724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479">
                  <a:extLst>
                    <a:ext uri="{9D8B030D-6E8A-4147-A177-3AD203B41FA5}">
                      <a16:colId xmlns:a16="http://schemas.microsoft.com/office/drawing/2014/main" val="21118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s-EC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ESAS DE TRABAJO INSTITUCIONES DE LA PARROQUIA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7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TENENCIA POLÍTICA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9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UNIDADES EDUCATIVAS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5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COMITES DE SEGURIDAD 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01085"/>
                  </a:ext>
                </a:extLst>
              </a:tr>
            </a:tbl>
          </a:graphicData>
        </a:graphic>
      </p:graphicFrame>
      <p:pic>
        <p:nvPicPr>
          <p:cNvPr id="20" name="Marcador de contenido 3" descr="Grupo de personas alrededor de una mesa&#10;&#10;Descripción generada automáticamente">
            <a:extLst>
              <a:ext uri="{FF2B5EF4-FFF2-40B4-BE49-F238E27FC236}">
                <a16:creationId xmlns:a16="http://schemas.microsoft.com/office/drawing/2014/main" id="{23CA254F-EA36-5ACC-4802-E54B0BA72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7" y="3387910"/>
            <a:ext cx="3447346" cy="231114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537DCFC-4367-2192-8717-F691BF385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43" y="3429000"/>
            <a:ext cx="4061637" cy="237787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6CE799F-77A9-7F2D-3BC6-CEC30F2F6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61" y="3354542"/>
            <a:ext cx="3874401" cy="23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BF520-8A2D-AE12-C756-CB95421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" y="74825"/>
            <a:ext cx="11145533" cy="859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COMISIÓN DE ORDEN Y SEGURIDAD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8B01EB8-A3CF-0CDD-80E2-D3143F739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0" y="849816"/>
            <a:ext cx="4772974" cy="597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PLANTONES DE SEGURIDAD:</a:t>
            </a:r>
          </a:p>
        </p:txBody>
      </p:sp>
      <p:pic>
        <p:nvPicPr>
          <p:cNvPr id="3" name="Imagen 2" descr="Un grupo de personas de pie en la calle&#10;&#10;Descripción generada automáticamente">
            <a:extLst>
              <a:ext uri="{FF2B5EF4-FFF2-40B4-BE49-F238E27FC236}">
                <a16:creationId xmlns:a16="http://schemas.microsoft.com/office/drawing/2014/main" id="{8EE6830A-F5AC-7A41-7794-84D6ED4ED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22" y="3591215"/>
            <a:ext cx="4552145" cy="2838775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7A3F96E-076B-16BA-94A2-CAF47CE0A29A}"/>
              </a:ext>
            </a:extLst>
          </p:cNvPr>
          <p:cNvGraphicFramePr>
            <a:graphicFrameLocks noGrp="1"/>
          </p:cNvGraphicFramePr>
          <p:nvPr/>
        </p:nvGraphicFramePr>
        <p:xfrm>
          <a:off x="424823" y="1675852"/>
          <a:ext cx="462398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3981">
                  <a:extLst>
                    <a:ext uri="{9D8B030D-6E8A-4147-A177-3AD203B41FA5}">
                      <a16:colId xmlns:a16="http://schemas.microsoft.com/office/drawing/2014/main" val="21118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Santa Clara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7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Comunidad Carcelén de Catequilla: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9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Santo Domingo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5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El Manantial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01085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FCF99310-021B-FB66-8CEE-1258015CF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24" y="3587221"/>
            <a:ext cx="4933986" cy="28427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9EC1F7-DB8B-971D-05FE-2EA63B362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761" y="758929"/>
            <a:ext cx="4552145" cy="26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09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8845</TotalTime>
  <Words>837</Words>
  <Application>Microsoft Office PowerPoint</Application>
  <PresentationFormat>Panorámica</PresentationFormat>
  <Paragraphs>164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Tema de Office</vt:lpstr>
      <vt:lpstr>RENDICIÓN DE CUENTAS 2023</vt:lpstr>
      <vt:lpstr>COMISIÓN DE ORDEN Y SEGURIDAD</vt:lpstr>
      <vt:lpstr>COMISIÓN DE ORDEN Y SEGURIDAD</vt:lpstr>
      <vt:lpstr>COMISIÓN DE ORDEN Y SEGURIDAD</vt:lpstr>
      <vt:lpstr>COMISIÓN DE ORDEN Y SEGURIDAD</vt:lpstr>
      <vt:lpstr>COMISIÓN DE ORDEN Y SEGURIDAD</vt:lpstr>
      <vt:lpstr>COMISIÓN DE ORDEN Y SEGURIDAD</vt:lpstr>
      <vt:lpstr>COMISIÓN DE ORDEN Y SEGURIDAD</vt:lpstr>
      <vt:lpstr>COMISIÓN DE ORDEN Y SEGURIDAD</vt:lpstr>
      <vt:lpstr>COMISIÓN DE ORDEN Y SEGURIDAD</vt:lpstr>
      <vt:lpstr>COMISIÓN DE ORDEN Y SEGURIDAD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SANCHEZ</dc:creator>
  <cp:lastModifiedBy>Karina Valenzuela</cp:lastModifiedBy>
  <cp:revision>11</cp:revision>
  <dcterms:created xsi:type="dcterms:W3CDTF">2024-03-27T02:02:20Z</dcterms:created>
  <dcterms:modified xsi:type="dcterms:W3CDTF">2024-04-08T05:41:51Z</dcterms:modified>
</cp:coreProperties>
</file>